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296" r:id="rId3"/>
    <p:sldId id="294" r:id="rId4"/>
    <p:sldId id="297" r:id="rId5"/>
    <p:sldId id="261" r:id="rId6"/>
    <p:sldId id="298" r:id="rId7"/>
    <p:sldId id="406" r:id="rId8"/>
    <p:sldId id="407" r:id="rId9"/>
    <p:sldId id="408" r:id="rId10"/>
    <p:sldId id="409" r:id="rId11"/>
    <p:sldId id="410" r:id="rId12"/>
    <p:sldId id="411" r:id="rId13"/>
    <p:sldId id="412" r:id="rId14"/>
    <p:sldId id="413" r:id="rId15"/>
    <p:sldId id="414" r:id="rId16"/>
    <p:sldId id="415" r:id="rId17"/>
    <p:sldId id="320" r:id="rId18"/>
    <p:sldId id="431" r:id="rId19"/>
    <p:sldId id="323" r:id="rId20"/>
    <p:sldId id="325" r:id="rId21"/>
    <p:sldId id="303" r:id="rId22"/>
    <p:sldId id="266" r:id="rId23"/>
    <p:sldId id="268" r:id="rId24"/>
    <p:sldId id="304" r:id="rId25"/>
    <p:sldId id="426" r:id="rId26"/>
    <p:sldId id="275" r:id="rId27"/>
    <p:sldId id="276" r:id="rId28"/>
    <p:sldId id="423" r:id="rId29"/>
    <p:sldId id="425" r:id="rId30"/>
    <p:sldId id="400" r:id="rId31"/>
    <p:sldId id="315" r:id="rId32"/>
    <p:sldId id="313" r:id="rId33"/>
    <p:sldId id="402" r:id="rId34"/>
    <p:sldId id="378" r:id="rId35"/>
    <p:sldId id="379" r:id="rId36"/>
    <p:sldId id="405" r:id="rId37"/>
    <p:sldId id="428" r:id="rId38"/>
    <p:sldId id="427" r:id="rId39"/>
  </p:sldIdLst>
  <p:sldSz cx="9144000" cy="6858000" type="screen4x3"/>
  <p:notesSz cx="6667500" cy="9801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C8E"/>
    <a:srgbClr val="85DFFF"/>
    <a:srgbClr val="1BE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501" autoAdjust="0"/>
  </p:normalViewPr>
  <p:slideViewPr>
    <p:cSldViewPr>
      <p:cViewPr varScale="1">
        <p:scale>
          <a:sx n="67" d="100"/>
          <a:sy n="67" d="100"/>
        </p:scale>
        <p:origin x="-108" y="-2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3.2444991251093652E-2"/>
          <c:y val="0.13666083406240917"/>
          <c:w val="0.57923151793525807"/>
          <c:h val="0.77714129483814631"/>
        </c:manualLayout>
      </c:layout>
      <c:pie3DChart>
        <c:varyColors val="1"/>
        <c:ser>
          <c:idx val="0"/>
          <c:order val="0"/>
          <c:tx>
            <c:strRef>
              <c:f>Sheet1!$B$1</c:f>
              <c:strCache>
                <c:ptCount val="1"/>
                <c:pt idx="0">
                  <c:v>Factors causing failure</c:v>
                </c:pt>
              </c:strCache>
            </c:strRef>
          </c:tx>
          <c:explosion val="25"/>
          <c:dLbls>
            <c:showLegendKey val="0"/>
            <c:showVal val="1"/>
            <c:showCatName val="0"/>
            <c:showSerName val="0"/>
            <c:showPercent val="0"/>
            <c:showBubbleSize val="0"/>
            <c:showLeaderLines val="1"/>
          </c:dLbls>
          <c:cat>
            <c:strRef>
              <c:f>Sheet1!$A$2:$A$8</c:f>
              <c:strCache>
                <c:ptCount val="7"/>
                <c:pt idx="0">
                  <c:v>1. IT Mythology -- 30%</c:v>
                </c:pt>
                <c:pt idx="1">
                  <c:v>2. Lack of executive custody -- 25%</c:v>
                </c:pt>
                <c:pt idx="2">
                  <c:v>3. Poor strategic alignment -- 15%</c:v>
                </c:pt>
                <c:pt idx="3">
                  <c:v>4. Lack of an engineering approach -- 12%</c:v>
                </c:pt>
                <c:pt idx="4">
                  <c:v>5. Poor data engineering -- 10%</c:v>
                </c:pt>
                <c:pt idx="5">
                  <c:v>6. People issues -- 8%</c:v>
                </c:pt>
                <c:pt idx="6">
                  <c:v>7. Technology issues -- 5%</c:v>
                </c:pt>
              </c:strCache>
            </c:strRef>
          </c:cat>
          <c:val>
            <c:numRef>
              <c:f>Sheet1!$B$2:$B$8</c:f>
              <c:numCache>
                <c:formatCode>0%</c:formatCode>
                <c:ptCount val="7"/>
                <c:pt idx="0">
                  <c:v>0.30000000000000032</c:v>
                </c:pt>
                <c:pt idx="1">
                  <c:v>0.25</c:v>
                </c:pt>
                <c:pt idx="2">
                  <c:v>0.15000000000000019</c:v>
                </c:pt>
                <c:pt idx="3">
                  <c:v>0.12000000000000002</c:v>
                </c:pt>
                <c:pt idx="4">
                  <c:v>0.1</c:v>
                </c:pt>
                <c:pt idx="5">
                  <c:v>8.0000000000000085E-2</c:v>
                </c:pt>
                <c:pt idx="6">
                  <c:v>5.0000000000000044E-2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9376884480171188"/>
          <c:y val="6.191041284923799E-2"/>
          <c:w val="0.39789778112944718"/>
          <c:h val="0.93701224983447118"/>
        </c:manualLayout>
      </c:layout>
      <c:overlay val="0"/>
    </c:legend>
    <c:plotVisOnly val="1"/>
    <c:dispBlanksAs val="gap"/>
    <c:showDLblsOverMax val="0"/>
  </c:chart>
  <c:txPr>
    <a:bodyPr/>
    <a:lstStyle/>
    <a:p>
      <a:pPr>
        <a:defRPr sz="1800">
          <a:solidFill>
            <a:srgbClr val="002060"/>
          </a:solidFill>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drawing1.xml><?xml version="1.0" encoding="utf-8"?>
<c:userShapes xmlns:c="http://schemas.openxmlformats.org/drawingml/2006/chart">
  <cdr:relSizeAnchor xmlns:cdr="http://schemas.openxmlformats.org/drawingml/2006/chartDrawing">
    <cdr:from>
      <cdr:x>0</cdr:x>
      <cdr:y>0</cdr:y>
    </cdr:from>
    <cdr:to>
      <cdr:x>0</cdr:x>
      <cdr:y>0</cdr:y>
    </cdr:to>
    <cdr:grpSp>
      <cdr:nvGrpSpPr>
        <cdr:cNvPr id="2" name="Group 1"/>
        <cdr:cNvGrpSpPr/>
      </cdr:nvGrpSpPr>
      <cdr:grpSpPr>
        <a:xfrm xmlns:a="http://schemas.openxmlformats.org/drawingml/2006/main">
          <a:off x="0" y="0"/>
          <a:ext cx="0" cy="0"/>
          <a:chOff x="0" y="0"/>
          <a:chExt cx="0" cy="0"/>
        </a:xfrm>
      </cdr:grpSpPr>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889250" cy="490060"/>
          </a:xfrm>
          <a:prstGeom prst="rect">
            <a:avLst/>
          </a:prstGeom>
        </p:spPr>
        <p:txBody>
          <a:bodyPr vert="horz" lIns="90664" tIns="45332" rIns="90664" bIns="45332" rtlCol="0"/>
          <a:lstStyle>
            <a:lvl1pPr algn="l">
              <a:defRPr sz="1200"/>
            </a:lvl1pPr>
          </a:lstStyle>
          <a:p>
            <a:endParaRPr lang="en-US"/>
          </a:p>
        </p:txBody>
      </p:sp>
      <p:sp>
        <p:nvSpPr>
          <p:cNvPr id="3" name="Date Placeholder 2"/>
          <p:cNvSpPr>
            <a:spLocks noGrp="1"/>
          </p:cNvSpPr>
          <p:nvPr>
            <p:ph type="dt" sz="quarter" idx="1"/>
          </p:nvPr>
        </p:nvSpPr>
        <p:spPr>
          <a:xfrm>
            <a:off x="3776708" y="1"/>
            <a:ext cx="2889250" cy="490060"/>
          </a:xfrm>
          <a:prstGeom prst="rect">
            <a:avLst/>
          </a:prstGeom>
        </p:spPr>
        <p:txBody>
          <a:bodyPr vert="horz" lIns="90664" tIns="45332" rIns="90664" bIns="45332" rtlCol="0"/>
          <a:lstStyle>
            <a:lvl1pPr algn="r">
              <a:defRPr sz="1200"/>
            </a:lvl1pPr>
          </a:lstStyle>
          <a:p>
            <a:fld id="{17A77CA4-5A26-418C-928D-DC38DD8AD0BF}" type="datetimeFigureOut">
              <a:rPr lang="en-US" smtClean="0"/>
              <a:pPr/>
              <a:t>8/22/2014</a:t>
            </a:fld>
            <a:endParaRPr lang="en-US"/>
          </a:p>
        </p:txBody>
      </p:sp>
      <p:sp>
        <p:nvSpPr>
          <p:cNvPr id="4" name="Footer Placeholder 3"/>
          <p:cNvSpPr>
            <a:spLocks noGrp="1"/>
          </p:cNvSpPr>
          <p:nvPr>
            <p:ph type="ftr" sz="quarter" idx="2"/>
          </p:nvPr>
        </p:nvSpPr>
        <p:spPr>
          <a:xfrm>
            <a:off x="3" y="9309464"/>
            <a:ext cx="2889250" cy="490060"/>
          </a:xfrm>
          <a:prstGeom prst="rect">
            <a:avLst/>
          </a:prstGeom>
        </p:spPr>
        <p:txBody>
          <a:bodyPr vert="horz" lIns="90664" tIns="45332" rIns="90664" bIns="45332" rtlCol="0" anchor="b"/>
          <a:lstStyle>
            <a:lvl1pPr algn="l">
              <a:defRPr sz="1200"/>
            </a:lvl1pPr>
          </a:lstStyle>
          <a:p>
            <a:endParaRPr lang="en-US"/>
          </a:p>
        </p:txBody>
      </p:sp>
      <p:sp>
        <p:nvSpPr>
          <p:cNvPr id="5" name="Slide Number Placeholder 4"/>
          <p:cNvSpPr>
            <a:spLocks noGrp="1"/>
          </p:cNvSpPr>
          <p:nvPr>
            <p:ph type="sldNum" sz="quarter" idx="3"/>
          </p:nvPr>
        </p:nvSpPr>
        <p:spPr>
          <a:xfrm>
            <a:off x="3776708" y="9309464"/>
            <a:ext cx="2889250" cy="490060"/>
          </a:xfrm>
          <a:prstGeom prst="rect">
            <a:avLst/>
          </a:prstGeom>
        </p:spPr>
        <p:txBody>
          <a:bodyPr vert="horz" lIns="90664" tIns="45332" rIns="90664" bIns="45332" rtlCol="0" anchor="b"/>
          <a:lstStyle>
            <a:lvl1pPr algn="r">
              <a:defRPr sz="1200"/>
            </a:lvl1pPr>
          </a:lstStyle>
          <a:p>
            <a:fld id="{391D1E21-31E1-4DE2-91BA-D7F45986AAD3}" type="slidenum">
              <a:rPr lang="en-US" smtClean="0"/>
              <a:pPr/>
              <a:t>‹#›</a:t>
            </a:fld>
            <a:endParaRPr lang="en-US"/>
          </a:p>
        </p:txBody>
      </p:sp>
    </p:spTree>
    <p:extLst>
      <p:ext uri="{BB962C8B-B14F-4D97-AF65-F5344CB8AC3E}">
        <p14:creationId xmlns:p14="http://schemas.microsoft.com/office/powerpoint/2010/main" val="3125827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889250" cy="490060"/>
          </a:xfrm>
          <a:prstGeom prst="rect">
            <a:avLst/>
          </a:prstGeom>
        </p:spPr>
        <p:txBody>
          <a:bodyPr vert="horz" lIns="90664" tIns="45332" rIns="90664" bIns="45332" rtlCol="0"/>
          <a:lstStyle>
            <a:lvl1pPr algn="l">
              <a:defRPr sz="1200"/>
            </a:lvl1pPr>
          </a:lstStyle>
          <a:p>
            <a:endParaRPr lang="en-US"/>
          </a:p>
        </p:txBody>
      </p:sp>
      <p:sp>
        <p:nvSpPr>
          <p:cNvPr id="3" name="Date Placeholder 2"/>
          <p:cNvSpPr>
            <a:spLocks noGrp="1"/>
          </p:cNvSpPr>
          <p:nvPr>
            <p:ph type="dt" idx="1"/>
          </p:nvPr>
        </p:nvSpPr>
        <p:spPr>
          <a:xfrm>
            <a:off x="3776708" y="1"/>
            <a:ext cx="2889250" cy="490060"/>
          </a:xfrm>
          <a:prstGeom prst="rect">
            <a:avLst/>
          </a:prstGeom>
        </p:spPr>
        <p:txBody>
          <a:bodyPr vert="horz" lIns="90664" tIns="45332" rIns="90664" bIns="45332" rtlCol="0"/>
          <a:lstStyle>
            <a:lvl1pPr algn="r">
              <a:defRPr sz="1200"/>
            </a:lvl1pPr>
          </a:lstStyle>
          <a:p>
            <a:fld id="{E59CE0CE-7E16-4FE7-AE57-724E757EAEF9}" type="datetimeFigureOut">
              <a:rPr lang="en-US" smtClean="0"/>
              <a:pPr/>
              <a:t>8/22/2014</a:t>
            </a:fld>
            <a:endParaRPr lang="en-US"/>
          </a:p>
        </p:txBody>
      </p:sp>
      <p:sp>
        <p:nvSpPr>
          <p:cNvPr id="4" name="Slide Image Placeholder 3"/>
          <p:cNvSpPr>
            <a:spLocks noGrp="1" noRot="1" noChangeAspect="1"/>
          </p:cNvSpPr>
          <p:nvPr>
            <p:ph type="sldImg" idx="2"/>
          </p:nvPr>
        </p:nvSpPr>
        <p:spPr>
          <a:xfrm>
            <a:off x="884238" y="735013"/>
            <a:ext cx="4899025" cy="3675062"/>
          </a:xfrm>
          <a:prstGeom prst="rect">
            <a:avLst/>
          </a:prstGeom>
          <a:noFill/>
          <a:ln w="12700">
            <a:solidFill>
              <a:prstClr val="black"/>
            </a:solidFill>
          </a:ln>
        </p:spPr>
        <p:txBody>
          <a:bodyPr vert="horz" lIns="90664" tIns="45332" rIns="90664" bIns="45332" rtlCol="0" anchor="ctr"/>
          <a:lstStyle/>
          <a:p>
            <a:endParaRPr lang="en-US"/>
          </a:p>
        </p:txBody>
      </p:sp>
      <p:sp>
        <p:nvSpPr>
          <p:cNvPr id="5" name="Notes Placeholder 4"/>
          <p:cNvSpPr>
            <a:spLocks noGrp="1"/>
          </p:cNvSpPr>
          <p:nvPr>
            <p:ph type="body" sz="quarter" idx="3"/>
          </p:nvPr>
        </p:nvSpPr>
        <p:spPr>
          <a:xfrm>
            <a:off x="666750" y="4655582"/>
            <a:ext cx="5334000" cy="4410552"/>
          </a:xfrm>
          <a:prstGeom prst="rect">
            <a:avLst/>
          </a:prstGeom>
        </p:spPr>
        <p:txBody>
          <a:bodyPr vert="horz" lIns="90664" tIns="45332" rIns="90664" bIns="453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9309464"/>
            <a:ext cx="2889250" cy="490060"/>
          </a:xfrm>
          <a:prstGeom prst="rect">
            <a:avLst/>
          </a:prstGeom>
        </p:spPr>
        <p:txBody>
          <a:bodyPr vert="horz" lIns="90664" tIns="45332" rIns="90664" bIns="45332" rtlCol="0" anchor="b"/>
          <a:lstStyle>
            <a:lvl1pPr algn="l">
              <a:defRPr sz="1200"/>
            </a:lvl1pPr>
          </a:lstStyle>
          <a:p>
            <a:endParaRPr lang="en-US"/>
          </a:p>
        </p:txBody>
      </p:sp>
      <p:sp>
        <p:nvSpPr>
          <p:cNvPr id="7" name="Slide Number Placeholder 6"/>
          <p:cNvSpPr>
            <a:spLocks noGrp="1"/>
          </p:cNvSpPr>
          <p:nvPr>
            <p:ph type="sldNum" sz="quarter" idx="5"/>
          </p:nvPr>
        </p:nvSpPr>
        <p:spPr>
          <a:xfrm>
            <a:off x="3776708" y="9309464"/>
            <a:ext cx="2889250" cy="490060"/>
          </a:xfrm>
          <a:prstGeom prst="rect">
            <a:avLst/>
          </a:prstGeom>
        </p:spPr>
        <p:txBody>
          <a:bodyPr vert="horz" lIns="90664" tIns="45332" rIns="90664" bIns="45332" rtlCol="0" anchor="b"/>
          <a:lstStyle>
            <a:lvl1pPr algn="r">
              <a:defRPr sz="1200"/>
            </a:lvl1pPr>
          </a:lstStyle>
          <a:p>
            <a:fld id="{75C5ED17-03FB-4DB8-A22A-17A7A5E85B92}" type="slidenum">
              <a:rPr lang="en-US" smtClean="0"/>
              <a:pPr/>
              <a:t>‹#›</a:t>
            </a:fld>
            <a:endParaRPr lang="en-US"/>
          </a:p>
        </p:txBody>
      </p:sp>
    </p:spTree>
    <p:extLst>
      <p:ext uri="{BB962C8B-B14F-4D97-AF65-F5344CB8AC3E}">
        <p14:creationId xmlns:p14="http://schemas.microsoft.com/office/powerpoint/2010/main" val="588187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NB remember to have a chair to stand on</a:t>
            </a:r>
          </a:p>
          <a:p>
            <a:endParaRPr lang="en-ZA" dirty="0" smtClean="0"/>
          </a:p>
          <a:p>
            <a:r>
              <a:rPr lang="en-ZA" dirty="0" smtClean="0"/>
              <a:t>Make sure to take the CRITICAL FACTORS BOOK with you </a:t>
            </a:r>
          </a:p>
          <a:p>
            <a:endParaRPr lang="en-ZA" dirty="0" smtClean="0"/>
          </a:p>
          <a:p>
            <a:r>
              <a:rPr lang="en-ZA" dirty="0" smtClean="0"/>
              <a:t>An engineer with a PhD in engineering</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64D3E0-CC5E-4877-9C8F-79971BBF7F7E}"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D13078-2516-48BB-ACA3-37E80C767F1A}"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EE2EED-C587-4B10-A55C-7AF6318DD4C3}"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EFACB9-1B4A-418E-892F-42DFEBF854CF}"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578B02-C46B-487B-9AF0-D19818605DEC}"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28FEA4-6089-4B11-9EDF-820B36A781A3}"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In considering what </a:t>
            </a:r>
            <a:r>
              <a:rPr lang="en-ZA" dirty="0" err="1" smtClean="0"/>
              <a:t>i</a:t>
            </a:r>
            <a:r>
              <a:rPr lang="en-ZA" dirty="0" smtClean="0"/>
              <a:t> have learned as an engineer with considerable</a:t>
            </a:r>
            <a:r>
              <a:rPr lang="en-ZA" baseline="0" dirty="0" smtClean="0"/>
              <a:t> experience of the practical application of information technology </a:t>
            </a:r>
            <a:r>
              <a:rPr lang="en-ZA" baseline="0" dirty="0" err="1" smtClean="0"/>
              <a:t>i</a:t>
            </a:r>
            <a:r>
              <a:rPr lang="en-ZA" baseline="0" dirty="0" smtClean="0"/>
              <a:t> eventually realized about ten years ago that </a:t>
            </a:r>
          </a:p>
          <a:p>
            <a:r>
              <a:rPr lang="en-ZA" baseline="0" dirty="0" smtClean="0"/>
              <a:t>ENGINEERS DO NOT DESIGN BRIDGES TO STAND UP – click</a:t>
            </a: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is not an engineering approach?</a:t>
            </a:r>
            <a:r>
              <a:rPr lang="en-ZA" baseline="0" dirty="0" smtClean="0"/>
              <a:t> – Dramatically w</a:t>
            </a:r>
            <a:r>
              <a:rPr lang="en-ZA" dirty="0" smtClean="0"/>
              <a:t>alk</a:t>
            </a:r>
            <a:r>
              <a:rPr lang="en-ZA" baseline="0" dirty="0" smtClean="0"/>
              <a:t> to chair – did this ever happen to you? –</a:t>
            </a:r>
          </a:p>
          <a:p>
            <a:endParaRPr lang="en-ZA" baseline="0" dirty="0" smtClean="0"/>
          </a:p>
          <a:p>
            <a:r>
              <a:rPr lang="en-ZA" baseline="0" dirty="0" smtClean="0"/>
              <a:t>WHEN SLEEPING</a:t>
            </a:r>
          </a:p>
          <a:p>
            <a:endParaRPr lang="en-ZA" baseline="0" dirty="0" smtClean="0"/>
          </a:p>
          <a:p>
            <a:r>
              <a:rPr lang="en-ZA" baseline="0" dirty="0" smtClean="0"/>
              <a:t> when </a:t>
            </a:r>
            <a:r>
              <a:rPr lang="en-ZA" baseline="0" dirty="0" err="1" smtClean="0"/>
              <a:t>i</a:t>
            </a:r>
            <a:r>
              <a:rPr lang="en-ZA" baseline="0" dirty="0" smtClean="0"/>
              <a:t> was a child </a:t>
            </a:r>
            <a:r>
              <a:rPr lang="en-ZA" baseline="0" dirty="0" err="1" smtClean="0"/>
              <a:t>i</a:t>
            </a:r>
            <a:r>
              <a:rPr lang="en-ZA" baseline="0" dirty="0" smtClean="0"/>
              <a:t> used to dream that </a:t>
            </a:r>
            <a:r>
              <a:rPr lang="en-ZA" baseline="0" dirty="0" err="1" smtClean="0"/>
              <a:t>i</a:t>
            </a:r>
            <a:r>
              <a:rPr lang="en-ZA" baseline="0" dirty="0" smtClean="0"/>
              <a:t> would stand on a chair and flap my arms and fly around the room --</a:t>
            </a:r>
            <a:r>
              <a:rPr lang="en-ZA" baseline="0" dirty="0" err="1" smtClean="0"/>
              <a:t>i</a:t>
            </a:r>
            <a:r>
              <a:rPr lang="en-ZA" baseline="0" dirty="0" smtClean="0"/>
              <a:t> have to say that that is NOT an engineering approach – as much as </a:t>
            </a:r>
            <a:r>
              <a:rPr lang="en-ZA" baseline="0" dirty="0" err="1" smtClean="0"/>
              <a:t>i</a:t>
            </a:r>
            <a:r>
              <a:rPr lang="en-ZA" baseline="0" dirty="0" smtClean="0"/>
              <a:t> may be convinced </a:t>
            </a:r>
            <a:r>
              <a:rPr lang="en-ZA" baseline="0" dirty="0" err="1" smtClean="0"/>
              <a:t>i</a:t>
            </a:r>
            <a:r>
              <a:rPr lang="en-ZA" baseline="0" dirty="0" smtClean="0"/>
              <a:t> can fly </a:t>
            </a:r>
            <a:r>
              <a:rPr lang="en-ZA" baseline="0" dirty="0" err="1" smtClean="0"/>
              <a:t>i</a:t>
            </a:r>
            <a:r>
              <a:rPr lang="en-ZA" baseline="0" dirty="0" smtClean="0"/>
              <a:t> have to say to you that were </a:t>
            </a:r>
            <a:r>
              <a:rPr lang="en-ZA" baseline="0" dirty="0" err="1" smtClean="0"/>
              <a:t>i</a:t>
            </a:r>
            <a:r>
              <a:rPr lang="en-ZA" baseline="0" dirty="0" smtClean="0"/>
              <a:t> to stand on top of a skyscraper and flap my arms and jump </a:t>
            </a:r>
            <a:r>
              <a:rPr lang="en-ZA" baseline="0" dirty="0" err="1" smtClean="0"/>
              <a:t>i</a:t>
            </a:r>
            <a:r>
              <a:rPr lang="en-ZA" baseline="0" dirty="0" smtClean="0"/>
              <a:t> would hit the ground at great speed and almost certainly die – that is NOT an engineering approach and yet many seem to think they can use software to do things magically – many are hypnotized and mesmerized by IT – are you? </a:t>
            </a:r>
            <a:r>
              <a:rPr lang="en-ZA" b="1" baseline="0" dirty="0" smtClean="0">
                <a:solidFill>
                  <a:srgbClr val="FF0000"/>
                </a:solidFill>
              </a:rPr>
              <a:t>CLICK for rabbit out of the hat</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ZA" b="1" dirty="0" smtClean="0">
                <a:solidFill>
                  <a:srgbClr val="00B0F0"/>
                </a:solidFill>
              </a:rPr>
              <a:t>Over the years my research led</a:t>
            </a:r>
            <a:r>
              <a:rPr lang="en-ZA" b="1" baseline="0" dirty="0" smtClean="0">
                <a:solidFill>
                  <a:srgbClr val="00B0F0"/>
                </a:solidFill>
              </a:rPr>
              <a:t> to some useful insights</a:t>
            </a:r>
          </a:p>
          <a:p>
            <a:pPr algn="l"/>
            <a:r>
              <a:rPr lang="en-ZA" b="1" dirty="0" smtClean="0">
                <a:solidFill>
                  <a:srgbClr val="00B0F0"/>
                </a:solidFill>
              </a:rPr>
              <a:t>Do not be mesmerized by technology or hype</a:t>
            </a:r>
          </a:p>
          <a:p>
            <a:pPr algn="l"/>
            <a:r>
              <a:rPr lang="en-ZA" b="1" dirty="0" smtClean="0">
                <a:solidFill>
                  <a:srgbClr val="00B0F0"/>
                </a:solidFill>
              </a:rPr>
              <a:t>Do NOT abdicate your intellect!</a:t>
            </a:r>
          </a:p>
          <a:p>
            <a:pPr algn="l"/>
            <a:endParaRPr lang="en-ZA" b="1" dirty="0" smtClean="0">
              <a:solidFill>
                <a:srgbClr val="00B0F0"/>
              </a:solidFill>
            </a:endParaRPr>
          </a:p>
          <a:p>
            <a:pPr algn="l"/>
            <a:r>
              <a:rPr lang="en-ZA" b="1" dirty="0" smtClean="0">
                <a:solidFill>
                  <a:srgbClr val="00B0F0"/>
                </a:solidFill>
              </a:rPr>
              <a:t>PUNCHY</a:t>
            </a:r>
            <a:endParaRPr lang="en-US" b="1" dirty="0" smtClean="0">
              <a:solidFill>
                <a:srgbClr val="00B0F0"/>
              </a:solidFill>
            </a:endParaRP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ZA" b="1" dirty="0" smtClean="0">
                <a:solidFill>
                  <a:srgbClr val="00B0F0"/>
                </a:solidFill>
              </a:rPr>
              <a:t>You CAN keep up with technology</a:t>
            </a:r>
          </a:p>
          <a:p>
            <a:pPr algn="l"/>
            <a:r>
              <a:rPr lang="en-ZA" b="1" dirty="0" smtClean="0">
                <a:solidFill>
                  <a:srgbClr val="00B0F0"/>
                </a:solidFill>
              </a:rPr>
              <a:t>Make technology slow down to the pace that suits your business</a:t>
            </a:r>
          </a:p>
          <a:p>
            <a:pPr algn="l"/>
            <a:endParaRPr lang="en-ZA" b="1" dirty="0" smtClean="0">
              <a:solidFill>
                <a:srgbClr val="00B0F0"/>
              </a:solidFill>
            </a:endParaRPr>
          </a:p>
          <a:p>
            <a:pPr algn="l"/>
            <a:r>
              <a:rPr lang="en-ZA" b="1" dirty="0" smtClean="0">
                <a:solidFill>
                  <a:srgbClr val="00B0F0"/>
                </a:solidFill>
              </a:rPr>
              <a:t>Relevan</a:t>
            </a:r>
            <a:r>
              <a:rPr lang="en-ZA" b="1" baseline="0" dirty="0" smtClean="0">
                <a:solidFill>
                  <a:srgbClr val="00B0F0"/>
                </a:solidFill>
              </a:rPr>
              <a:t>t technology that works</a:t>
            </a:r>
          </a:p>
          <a:p>
            <a:pPr algn="l"/>
            <a:endParaRPr lang="en-ZA" b="1" baseline="0" dirty="0" smtClean="0">
              <a:solidFill>
                <a:srgbClr val="00B0F0"/>
              </a:solidFill>
            </a:endParaRPr>
          </a:p>
          <a:p>
            <a:pPr algn="l"/>
            <a:r>
              <a:rPr lang="en-ZA" b="1" baseline="0" dirty="0" smtClean="0">
                <a:solidFill>
                  <a:srgbClr val="00B0F0"/>
                </a:solidFill>
              </a:rPr>
              <a:t>GESTURES</a:t>
            </a:r>
            <a:endParaRPr lang="en-US" b="1" dirty="0" smtClean="0">
              <a:solidFill>
                <a:srgbClr val="00B0F0"/>
              </a:solidFill>
            </a:endParaRPr>
          </a:p>
          <a:p>
            <a:endParaRPr lang="en-ZA" dirty="0" smtClean="0"/>
          </a:p>
          <a:p>
            <a:endParaRPr lang="en-ZA" dirty="0" smtClean="0"/>
          </a:p>
          <a:p>
            <a:r>
              <a:rPr lang="en-ZA" dirty="0" smtClean="0"/>
              <a:t>Do you remember the Concorde? – Johannesburg to London in three hours? – BUT the people</a:t>
            </a:r>
            <a:r>
              <a:rPr lang="en-ZA" baseline="0" dirty="0" smtClean="0"/>
              <a:t> on the ground were not prepared to tolerate the BOOMMMMMMMMMMM as the plane travelled at supersonic speed so it never took off commercially, only 20 were built and one crashed owing to a design flaw and the last planes today are sitting in museums</a:t>
            </a:r>
          </a:p>
          <a:p>
            <a:r>
              <a:rPr lang="en-ZA" baseline="0" dirty="0" smtClean="0"/>
              <a:t>Then there was the Boeing 747 – designed almost by accident – tell the story</a:t>
            </a:r>
          </a:p>
          <a:p>
            <a:r>
              <a:rPr lang="en-ZA" baseline="0" dirty="0" smtClean="0"/>
              <a:t>So, is IT moving so fast – not really – the big question is whether Windows Vista is the Concorde of IT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NB People</a:t>
            </a:r>
          </a:p>
          <a:p>
            <a:endParaRPr lang="en-ZA" dirty="0" smtClean="0"/>
          </a:p>
          <a:p>
            <a:r>
              <a:rPr lang="en-ZA" dirty="0" smtClean="0"/>
              <a:t>KEEP IT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 gun is neither</a:t>
            </a:r>
            <a:r>
              <a:rPr lang="en-ZA" baseline="0" dirty="0" smtClean="0"/>
              <a:t> good nor bad</a:t>
            </a:r>
          </a:p>
          <a:p>
            <a:r>
              <a:rPr lang="en-ZA" baseline="0" dirty="0" smtClean="0"/>
              <a:t>If it is held by a person you regard as good and pointed at a person you regard as bad the gun is good</a:t>
            </a:r>
          </a:p>
          <a:p>
            <a:r>
              <a:rPr lang="en-ZA" baseline="0" dirty="0" smtClean="0"/>
              <a:t>BUT if it is pointed at YOU it is always BAD!</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D605FD-21D6-41C2-8546-4920DD19EA07}" type="slidenum">
              <a:rPr lang="en-US"/>
              <a:pPr fontAlgn="base">
                <a:spcBef>
                  <a:spcPct val="0"/>
                </a:spcBef>
                <a:spcAft>
                  <a:spcPct val="0"/>
                </a:spcAft>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aseline="0" dirty="0" smtClean="0"/>
              <a:t>Who remembers this bridge collapse in Minneapolis in the middle of 2007?  Within minutes it was front page news around the world – we do NOT expect bridges to fall down – if we did there would not have been anyone on that bridge that day!</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5DF64-DE4A-40B9-A9A9-0C7F712444CF}" type="slidenum">
              <a:rPr lang="en-US"/>
              <a:pPr fontAlgn="base">
                <a:spcBef>
                  <a:spcPct val="0"/>
                </a:spcBef>
                <a:spcAft>
                  <a:spcPct val="0"/>
                </a:spcAft>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Make it work</a:t>
            </a:r>
          </a:p>
          <a:p>
            <a:endParaRPr lang="en-ZA" dirty="0" smtClean="0"/>
          </a:p>
          <a:p>
            <a:r>
              <a:rPr lang="en-ZA" dirty="0" smtClean="0"/>
              <a:t> It is all in a name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CAUSES IT FAILURE?</a:t>
            </a:r>
          </a:p>
          <a:p>
            <a:endParaRPr lang="en-ZA" dirty="0" smtClean="0"/>
          </a:p>
          <a:p>
            <a:r>
              <a:rPr lang="en-ZA" dirty="0" smtClean="0"/>
              <a:t>Since 1993, analysed in 2003, course,</a:t>
            </a:r>
            <a:r>
              <a:rPr lang="en-ZA" baseline="0" dirty="0" smtClean="0"/>
              <a:t> book</a:t>
            </a:r>
            <a:endParaRPr lang="en-ZA" dirty="0" smtClean="0"/>
          </a:p>
          <a:p>
            <a:endParaRPr lang="en-ZA" dirty="0" smtClean="0"/>
          </a:p>
          <a:p>
            <a:r>
              <a:rPr lang="en-ZA" dirty="0" smtClean="0"/>
              <a:t>Sustainable versus</a:t>
            </a:r>
            <a:r>
              <a:rPr lang="en-ZA" baseline="0" dirty="0" smtClean="0"/>
              <a:t> experimentation</a:t>
            </a:r>
          </a:p>
          <a:p>
            <a:endParaRPr lang="en-ZA" baseline="0" dirty="0" smtClean="0"/>
          </a:p>
          <a:p>
            <a:r>
              <a:rPr lang="en-ZA" baseline="0" dirty="0" smtClean="0"/>
              <a:t>People</a:t>
            </a:r>
            <a:endParaRPr lang="en-ZA" dirty="0" smtClean="0"/>
          </a:p>
          <a:p>
            <a:endParaRPr lang="en-ZA" dirty="0" smtClean="0"/>
          </a:p>
          <a:p>
            <a:r>
              <a:rPr lang="en-ZA" dirty="0" smtClean="0"/>
              <a:t>The factors causing IT failure – in 1993 I</a:t>
            </a:r>
            <a:r>
              <a:rPr lang="en-ZA" baseline="0" dirty="0" smtClean="0"/>
              <a:t> became aware of the high failure rate of IT projects and started to talk about it – as a consequence </a:t>
            </a:r>
            <a:r>
              <a:rPr lang="en-ZA" baseline="0" dirty="0" err="1" smtClean="0"/>
              <a:t>i</a:t>
            </a:r>
            <a:r>
              <a:rPr lang="en-ZA" baseline="0" dirty="0" smtClean="0"/>
              <a:t> was asked to investigate many failed or failing projects and to help to turn them around – over the years </a:t>
            </a:r>
            <a:r>
              <a:rPr lang="en-ZA" baseline="0" dirty="0" err="1" smtClean="0"/>
              <a:t>i</a:t>
            </a:r>
            <a:r>
              <a:rPr lang="en-ZA" baseline="0" dirty="0" smtClean="0"/>
              <a:t> built up a large catalogue of the factors causing failure – in 2003 </a:t>
            </a:r>
            <a:r>
              <a:rPr lang="en-ZA" baseline="0" dirty="0" err="1" smtClean="0"/>
              <a:t>i</a:t>
            </a:r>
            <a:r>
              <a:rPr lang="en-ZA" baseline="0" dirty="0" smtClean="0"/>
              <a:t> undertook a critical issues analysis of the factors causing failure and arrived at a list of seven critical factors causing failure together with the critical factors for success which then became the subject of a course and subsequently a book – HOLD UP THE BOOK – since then </a:t>
            </a:r>
            <a:r>
              <a:rPr lang="en-ZA" baseline="0" dirty="0" err="1" smtClean="0"/>
              <a:t>i</a:t>
            </a:r>
            <a:r>
              <a:rPr lang="en-ZA" baseline="0" dirty="0" smtClean="0"/>
              <a:t> have advised many clients and led a number of significant projects and consistently validated the basic analysis</a:t>
            </a:r>
          </a:p>
          <a:p>
            <a:r>
              <a:rPr lang="en-ZA" baseline="0" dirty="0" smtClean="0"/>
              <a:t>The biggest single factor causing failure is Mythology at 30% followed by lack of executive custody and inappropriate governance at 25%</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IT paradigm</a:t>
            </a:r>
            <a:r>
              <a:rPr lang="en-ZA" baseline="0" dirty="0" smtClean="0"/>
              <a:t> which could be called “designed to fail”</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3FA8B6-C124-41C2-96BE-6D0BF1B86A02}"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7CD09E-9EC2-4E3E-A397-3FA5C35F2734}"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583A35-6082-45BE-A6CE-F4AAA26F9A82}"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22E1FD-0495-4CEC-9417-0AF5BB47E6DA}"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22E1FD-0495-4CEC-9417-0AF5BB47E6DA}" type="datetimeFigureOut">
              <a:rPr lang="en-US" smtClean="0"/>
              <a:pPr/>
              <a:t>8/22/2014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22E1FD-0495-4CEC-9417-0AF5BB47E6DA}" type="datetimeFigureOut">
              <a:rPr lang="en-US" smtClean="0"/>
              <a:pPr/>
              <a:t>8/22/2014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22E1FD-0495-4CEC-9417-0AF5BB47E6DA}" type="datetimeFigureOut">
              <a:rPr lang="en-US" smtClean="0"/>
              <a:pPr/>
              <a:t>8/22/2014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2E1FD-0495-4CEC-9417-0AF5BB47E6DA}" type="datetimeFigureOut">
              <a:rPr lang="en-US" smtClean="0"/>
              <a:pPr/>
              <a:t>8/22/2014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8/22/2014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8/22/2014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7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2E1FD-0495-4CEC-9417-0AF5BB47E6DA}" type="datetimeFigureOut">
              <a:rPr lang="en-US" smtClean="0"/>
              <a:pPr/>
              <a:t>8/22/2014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audio" Target="../media/audio2.wav"/><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18.xml"/><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mailto:James@JamesARobertson.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6429420" cy="785817"/>
          </a:xfrm>
        </p:spPr>
        <p:txBody>
          <a:bodyPr>
            <a:noAutofit/>
          </a:bodyPr>
          <a:lstStyle/>
          <a:p>
            <a:pPr algn="l"/>
            <a:r>
              <a:rPr lang="en-US" sz="2400" b="1" dirty="0" smtClean="0">
                <a:solidFill>
                  <a:srgbClr val="002060"/>
                </a:solidFill>
              </a:rPr>
              <a:t>Critical factors for strategic business improvement success</a:t>
            </a:r>
            <a:endParaRPr lang="en-US" sz="2400" b="1" dirty="0">
              <a:solidFill>
                <a:srgbClr val="002060"/>
              </a:solidFill>
            </a:endParaRPr>
          </a:p>
        </p:txBody>
      </p:sp>
      <p:sp>
        <p:nvSpPr>
          <p:cNvPr id="3" name="Subtitle 2"/>
          <p:cNvSpPr>
            <a:spLocks noGrp="1"/>
          </p:cNvSpPr>
          <p:nvPr>
            <p:ph type="subTitle" idx="1"/>
          </p:nvPr>
        </p:nvSpPr>
        <p:spPr/>
        <p:txBody>
          <a:bodyPr/>
          <a:lstStyle/>
          <a:p>
            <a:endParaRPr lang="en-US"/>
          </a:p>
        </p:txBody>
      </p:sp>
      <p:pic>
        <p:nvPicPr>
          <p:cNvPr id="7" name="Picture 6" descr="iStock_000004319108Medium.jpg"/>
          <p:cNvPicPr>
            <a:picLocks noChangeAspect="1"/>
          </p:cNvPicPr>
          <p:nvPr/>
        </p:nvPicPr>
        <p:blipFill>
          <a:blip r:embed="rId3" cstate="print"/>
          <a:stretch>
            <a:fillRect/>
          </a:stretch>
        </p:blipFill>
        <p:spPr>
          <a:xfrm>
            <a:off x="0" y="1428736"/>
            <a:ext cx="9144000" cy="5445476"/>
          </a:xfrm>
          <a:prstGeom prst="rect">
            <a:avLst/>
          </a:prstGeom>
        </p:spPr>
      </p:pic>
      <p:sp>
        <p:nvSpPr>
          <p:cNvPr id="9" name="TextBox 8"/>
          <p:cNvSpPr txBox="1"/>
          <p:nvPr/>
        </p:nvSpPr>
        <p:spPr>
          <a:xfrm>
            <a:off x="2143108" y="1500174"/>
            <a:ext cx="4929222" cy="1138773"/>
          </a:xfrm>
          <a:prstGeom prst="rect">
            <a:avLst/>
          </a:prstGeom>
          <a:noFill/>
        </p:spPr>
        <p:txBody>
          <a:bodyPr wrap="square" rtlCol="0">
            <a:spAutoFit/>
          </a:bodyPr>
          <a:lstStyle/>
          <a:p>
            <a:pPr algn="ctr"/>
            <a:r>
              <a:rPr lang="en-US" b="1" dirty="0" smtClean="0">
                <a:solidFill>
                  <a:srgbClr val="002060"/>
                </a:solidFill>
                <a:latin typeface="Verdana" pitchFamily="34" charset="0"/>
              </a:rPr>
              <a:t>Maintenance, Engineering Services and Technology Management Conference</a:t>
            </a:r>
          </a:p>
          <a:p>
            <a:pPr algn="ctr"/>
            <a:r>
              <a:rPr lang="en-ZA" sz="1400" b="1" dirty="0" smtClean="0">
                <a:solidFill>
                  <a:srgbClr val="002060"/>
                </a:solidFill>
                <a:latin typeface="Verdana" pitchFamily="34" charset="0"/>
              </a:rPr>
              <a:t>2 June 2010</a:t>
            </a:r>
            <a:endParaRPr lang="en-US" sz="1400" b="1" dirty="0">
              <a:solidFill>
                <a:srgbClr val="002060"/>
              </a:solidFill>
              <a:latin typeface="Verdana" pitchFamily="34" charset="0"/>
            </a:endParaRPr>
          </a:p>
        </p:txBody>
      </p:sp>
      <p:sp>
        <p:nvSpPr>
          <p:cNvPr id="10" name="TextBox 9"/>
          <p:cNvSpPr txBox="1"/>
          <p:nvPr/>
        </p:nvSpPr>
        <p:spPr>
          <a:xfrm>
            <a:off x="5000628" y="5857892"/>
            <a:ext cx="4000528" cy="830997"/>
          </a:xfrm>
          <a:prstGeom prst="rect">
            <a:avLst/>
          </a:prstGeom>
          <a:noFill/>
        </p:spPr>
        <p:txBody>
          <a:bodyPr wrap="square" rtlCol="0">
            <a:spAutoFit/>
          </a:bodyPr>
          <a:lstStyle/>
          <a:p>
            <a:pPr algn="r"/>
            <a:r>
              <a:rPr lang="en-ZA" sz="1600" b="1" dirty="0" smtClean="0">
                <a:solidFill>
                  <a:srgbClr val="002060"/>
                </a:solidFill>
                <a:latin typeface="Verdana" pitchFamily="34" charset="0"/>
              </a:rPr>
              <a:t>Dr James A Robertson PrEng</a:t>
            </a:r>
          </a:p>
          <a:p>
            <a:pPr algn="r"/>
            <a:endParaRPr lang="en-ZA" sz="1600" b="1" dirty="0">
              <a:solidFill>
                <a:srgbClr val="002060"/>
              </a:solidFill>
              <a:latin typeface="Verdana" pitchFamily="34" charset="0"/>
            </a:endParaRPr>
          </a:p>
          <a:p>
            <a:pPr algn="r"/>
            <a:r>
              <a:rPr lang="en-ZA" sz="1600" b="1" dirty="0" smtClean="0">
                <a:solidFill>
                  <a:srgbClr val="002060"/>
                </a:solidFill>
                <a:latin typeface="Verdana" pitchFamily="34" charset="0"/>
              </a:rPr>
              <a:t>James@JamesARobertson.com</a:t>
            </a:r>
            <a:endParaRPr lang="en-US" sz="1600" b="1" dirty="0">
              <a:solidFill>
                <a:srgbClr val="002060"/>
              </a:solidFill>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5845" name="Straight Connector 6"/>
          <p:cNvCxnSpPr>
            <a:cxnSpLocks noChangeShapeType="1"/>
            <a:stCxn id="35844" idx="0"/>
            <a:endCxn id="35844"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5846" name="Straight Connector 8"/>
          <p:cNvCxnSpPr>
            <a:cxnSpLocks noChangeShapeType="1"/>
            <a:stCxn id="35844" idx="1"/>
            <a:endCxn id="35844"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5847"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5848"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sp>
        <p:nvSpPr>
          <p:cNvPr id="10"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
        <p:nvSpPr>
          <p:cNvPr id="11" name="TextBox 3"/>
          <p:cNvSpPr txBox="1">
            <a:spLocks noChangeArrowheads="1"/>
          </p:cNvSpPr>
          <p:nvPr/>
        </p:nvSpPr>
        <p:spPr bwMode="auto">
          <a:xfrm>
            <a:off x="1571604" y="6357958"/>
            <a:ext cx="6643687" cy="276999"/>
          </a:xfrm>
          <a:prstGeom prst="rect">
            <a:avLst/>
          </a:prstGeom>
          <a:noFill/>
          <a:ln w="9525">
            <a:noFill/>
            <a:miter lim="800000"/>
            <a:headEnd/>
            <a:tailEnd/>
          </a:ln>
        </p:spPr>
        <p:txBody>
          <a:bodyPr>
            <a:spAutoFit/>
          </a:bodyPr>
          <a:lstStyle/>
          <a:p>
            <a:r>
              <a:rPr lang="en-US" sz="1200" dirty="0"/>
              <a:t>Professor Malcolm McDonald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6869" name="Straight Connector 6"/>
          <p:cNvCxnSpPr>
            <a:cxnSpLocks noChangeShapeType="1"/>
            <a:stCxn id="36868" idx="0"/>
            <a:endCxn id="36868"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6870" name="Straight Connector 8"/>
          <p:cNvCxnSpPr>
            <a:cxnSpLocks noChangeShapeType="1"/>
            <a:stCxn id="36868" idx="1"/>
            <a:endCxn id="36868" idx="3"/>
          </p:cNvCxnSpPr>
          <p:nvPr/>
        </p:nvCxnSpPr>
        <p:spPr bwMode="auto">
          <a:xfrm rot="10800000" flipH="1">
            <a:off x="1714500" y="3679825"/>
            <a:ext cx="6929438" cy="1588"/>
          </a:xfrm>
          <a:prstGeom prst="line">
            <a:avLst/>
          </a:prstGeom>
          <a:noFill/>
          <a:ln w="19050" algn="ctr">
            <a:solidFill>
              <a:schemeClr val="tx1"/>
            </a:solidFill>
            <a:round/>
            <a:headEnd/>
            <a:tailEnd/>
          </a:ln>
        </p:spPr>
      </p:cxnSp>
      <p:pic>
        <p:nvPicPr>
          <p:cNvPr id="36871" name="Picture 2"/>
          <p:cNvPicPr>
            <a:picLocks noChangeAspect="1" noChangeArrowheads="1"/>
          </p:cNvPicPr>
          <p:nvPr/>
        </p:nvPicPr>
        <p:blipFill>
          <a:blip r:embed="rId3" cstate="print"/>
          <a:srcRect/>
          <a:stretch>
            <a:fillRect/>
          </a:stretch>
        </p:blipFill>
        <p:spPr bwMode="auto">
          <a:xfrm>
            <a:off x="5167313" y="1800225"/>
            <a:ext cx="3476625" cy="1843088"/>
          </a:xfrm>
          <a:prstGeom prst="rect">
            <a:avLst/>
          </a:prstGeom>
          <a:noFill/>
          <a:ln w="9525">
            <a:noFill/>
            <a:miter lim="800000"/>
            <a:headEnd/>
            <a:tailEnd/>
          </a:ln>
        </p:spPr>
      </p:pic>
      <p:sp>
        <p:nvSpPr>
          <p:cNvPr id="36872" name="TextBox 10"/>
          <p:cNvSpPr txBox="1">
            <a:spLocks noChangeArrowheads="1"/>
          </p:cNvSpPr>
          <p:nvPr/>
        </p:nvSpPr>
        <p:spPr bwMode="auto">
          <a:xfrm>
            <a:off x="6858000" y="1785938"/>
            <a:ext cx="1643063" cy="369887"/>
          </a:xfrm>
          <a:prstGeom prst="rect">
            <a:avLst/>
          </a:prstGeom>
          <a:noFill/>
          <a:ln w="9525">
            <a:noFill/>
            <a:miter lim="800000"/>
            <a:headEnd/>
            <a:tailEnd/>
          </a:ln>
        </p:spPr>
        <p:txBody>
          <a:bodyPr>
            <a:spAutoFit/>
          </a:bodyPr>
          <a:lstStyle/>
          <a:p>
            <a:pPr algn="r"/>
            <a:r>
              <a:rPr lang="en-US"/>
              <a:t>Thrive</a:t>
            </a:r>
          </a:p>
        </p:txBody>
      </p:sp>
      <p:sp>
        <p:nvSpPr>
          <p:cNvPr id="36873"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6874"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sp>
        <p:nvSpPr>
          <p:cNvPr id="12"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7893" name="Straight Connector 6"/>
          <p:cNvCxnSpPr>
            <a:cxnSpLocks noChangeShapeType="1"/>
            <a:stCxn id="37892" idx="0"/>
            <a:endCxn id="37892"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7894" name="Straight Connector 8"/>
          <p:cNvCxnSpPr>
            <a:cxnSpLocks noChangeShapeType="1"/>
            <a:stCxn id="37892" idx="1"/>
            <a:endCxn id="37892"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7895"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7896"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pic>
        <p:nvPicPr>
          <p:cNvPr id="37897" name="Picture 3"/>
          <p:cNvPicPr>
            <a:picLocks noChangeAspect="1" noChangeArrowheads="1"/>
          </p:cNvPicPr>
          <p:nvPr/>
        </p:nvPicPr>
        <p:blipFill>
          <a:blip r:embed="rId3" cstate="print"/>
          <a:srcRect/>
          <a:stretch>
            <a:fillRect/>
          </a:stretch>
        </p:blipFill>
        <p:spPr bwMode="auto">
          <a:xfrm>
            <a:off x="5214938" y="3714750"/>
            <a:ext cx="3429000" cy="1857375"/>
          </a:xfrm>
          <a:prstGeom prst="rect">
            <a:avLst/>
          </a:prstGeom>
          <a:noFill/>
          <a:ln w="9525">
            <a:noFill/>
            <a:miter lim="800000"/>
            <a:headEnd/>
            <a:tailEnd/>
          </a:ln>
        </p:spPr>
      </p:pic>
      <p:sp>
        <p:nvSpPr>
          <p:cNvPr id="37898" name="TextBox 18"/>
          <p:cNvSpPr txBox="1">
            <a:spLocks noChangeArrowheads="1"/>
          </p:cNvSpPr>
          <p:nvPr/>
        </p:nvSpPr>
        <p:spPr bwMode="auto">
          <a:xfrm>
            <a:off x="7215188" y="5214938"/>
            <a:ext cx="1285875" cy="369887"/>
          </a:xfrm>
          <a:prstGeom prst="rect">
            <a:avLst/>
          </a:prstGeom>
          <a:noFill/>
          <a:ln w="9525">
            <a:noFill/>
            <a:miter lim="800000"/>
            <a:headEnd/>
            <a:tailEnd/>
          </a:ln>
        </p:spPr>
        <p:txBody>
          <a:bodyPr>
            <a:spAutoFit/>
          </a:bodyPr>
          <a:lstStyle/>
          <a:p>
            <a:pPr algn="r"/>
            <a:r>
              <a:rPr lang="en-US">
                <a:solidFill>
                  <a:schemeClr val="bg1"/>
                </a:solidFill>
              </a:rPr>
              <a:t>Survive</a:t>
            </a:r>
          </a:p>
        </p:txBody>
      </p:sp>
      <p:sp>
        <p:nvSpPr>
          <p:cNvPr id="12"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8917" name="Straight Connector 6"/>
          <p:cNvCxnSpPr>
            <a:cxnSpLocks noChangeShapeType="1"/>
            <a:stCxn id="38916" idx="0"/>
            <a:endCxn id="38916"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8918" name="Straight Connector 8"/>
          <p:cNvCxnSpPr>
            <a:cxnSpLocks noChangeShapeType="1"/>
            <a:stCxn id="38916" idx="1"/>
            <a:endCxn id="38916"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8919"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8920"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pic>
        <p:nvPicPr>
          <p:cNvPr id="38921" name="Picture 2"/>
          <p:cNvPicPr>
            <a:picLocks noChangeAspect="1" noChangeArrowheads="1"/>
          </p:cNvPicPr>
          <p:nvPr/>
        </p:nvPicPr>
        <p:blipFill>
          <a:blip r:embed="rId3" cstate="print"/>
          <a:srcRect/>
          <a:stretch>
            <a:fillRect/>
          </a:stretch>
        </p:blipFill>
        <p:spPr bwMode="auto">
          <a:xfrm>
            <a:off x="2571750" y="2857500"/>
            <a:ext cx="1552575" cy="1628775"/>
          </a:xfrm>
          <a:prstGeom prst="rect">
            <a:avLst/>
          </a:prstGeom>
          <a:noFill/>
          <a:ln w="9525">
            <a:noFill/>
            <a:miter lim="800000"/>
            <a:headEnd/>
            <a:tailEnd/>
          </a:ln>
        </p:spPr>
      </p:pic>
      <p:sp>
        <p:nvSpPr>
          <p:cNvPr id="38922" name="TextBox 13"/>
          <p:cNvSpPr txBox="1">
            <a:spLocks noChangeArrowheads="1"/>
          </p:cNvSpPr>
          <p:nvPr/>
        </p:nvSpPr>
        <p:spPr bwMode="auto">
          <a:xfrm>
            <a:off x="3000375" y="3487738"/>
            <a:ext cx="642938" cy="369887"/>
          </a:xfrm>
          <a:prstGeom prst="rect">
            <a:avLst/>
          </a:prstGeom>
          <a:noFill/>
          <a:ln w="9525">
            <a:noFill/>
            <a:miter lim="800000"/>
            <a:headEnd/>
            <a:tailEnd/>
          </a:ln>
        </p:spPr>
        <p:txBody>
          <a:bodyPr>
            <a:spAutoFit/>
          </a:bodyPr>
          <a:lstStyle/>
          <a:p>
            <a:pPr algn="ctr"/>
            <a:r>
              <a:rPr lang="en-US"/>
              <a:t>Die</a:t>
            </a:r>
          </a:p>
        </p:txBody>
      </p:sp>
      <p:sp>
        <p:nvSpPr>
          <p:cNvPr id="13"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algn="l" eaLnBrk="1" hangingPunct="1"/>
            <a:r>
              <a:rPr lang="en-ZA" sz="2400" b="1" dirty="0" smtClean="0"/>
              <a:t>Strategy versus tactics</a:t>
            </a:r>
          </a:p>
        </p:txBody>
      </p:sp>
      <p:sp>
        <p:nvSpPr>
          <p:cNvPr id="39940"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9941" name="Straight Connector 6"/>
          <p:cNvCxnSpPr>
            <a:cxnSpLocks noChangeShapeType="1"/>
            <a:stCxn id="39940" idx="0"/>
            <a:endCxn id="39940"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9942" name="Straight Connector 8"/>
          <p:cNvCxnSpPr>
            <a:cxnSpLocks noChangeShapeType="1"/>
            <a:stCxn id="39940" idx="1"/>
            <a:endCxn id="39940"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9943"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9944"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pic>
        <p:nvPicPr>
          <p:cNvPr id="39945" name="Picture 2"/>
          <p:cNvPicPr>
            <a:picLocks noChangeAspect="1" noChangeArrowheads="1"/>
          </p:cNvPicPr>
          <p:nvPr/>
        </p:nvPicPr>
        <p:blipFill>
          <a:blip r:embed="rId3" cstate="print"/>
          <a:srcRect/>
          <a:stretch>
            <a:fillRect/>
          </a:stretch>
        </p:blipFill>
        <p:spPr bwMode="auto">
          <a:xfrm>
            <a:off x="1714500" y="3695700"/>
            <a:ext cx="3429000" cy="1919288"/>
          </a:xfrm>
          <a:prstGeom prst="rect">
            <a:avLst/>
          </a:prstGeom>
          <a:noFill/>
          <a:ln w="9525">
            <a:noFill/>
            <a:miter lim="800000"/>
            <a:headEnd/>
            <a:tailEnd/>
          </a:ln>
        </p:spPr>
      </p:pic>
      <p:sp>
        <p:nvSpPr>
          <p:cNvPr id="39946" name="TextBox 13"/>
          <p:cNvSpPr txBox="1">
            <a:spLocks noChangeArrowheads="1"/>
          </p:cNvSpPr>
          <p:nvPr/>
        </p:nvSpPr>
        <p:spPr bwMode="auto">
          <a:xfrm>
            <a:off x="1714500" y="5202238"/>
            <a:ext cx="1714500" cy="369887"/>
          </a:xfrm>
          <a:prstGeom prst="rect">
            <a:avLst/>
          </a:prstGeom>
          <a:noFill/>
          <a:ln w="9525">
            <a:noFill/>
            <a:miter lim="800000"/>
            <a:headEnd/>
            <a:tailEnd/>
          </a:ln>
        </p:spPr>
        <p:txBody>
          <a:bodyPr>
            <a:spAutoFit/>
          </a:bodyPr>
          <a:lstStyle/>
          <a:p>
            <a:r>
              <a:rPr lang="en-US">
                <a:solidFill>
                  <a:schemeClr val="bg1"/>
                </a:solidFill>
              </a:rPr>
              <a:t>Die slowly</a:t>
            </a:r>
          </a:p>
        </p:txBody>
      </p:sp>
      <p:pic>
        <p:nvPicPr>
          <p:cNvPr id="39947" name="Picture 3"/>
          <p:cNvPicPr>
            <a:picLocks noChangeAspect="1" noChangeArrowheads="1"/>
          </p:cNvPicPr>
          <p:nvPr/>
        </p:nvPicPr>
        <p:blipFill>
          <a:blip r:embed="rId4" cstate="print"/>
          <a:srcRect/>
          <a:stretch>
            <a:fillRect/>
          </a:stretch>
        </p:blipFill>
        <p:spPr bwMode="auto">
          <a:xfrm>
            <a:off x="1714500" y="1785938"/>
            <a:ext cx="3429000" cy="1857375"/>
          </a:xfrm>
          <a:prstGeom prst="rect">
            <a:avLst/>
          </a:prstGeom>
          <a:noFill/>
          <a:ln w="9525">
            <a:noFill/>
            <a:miter lim="800000"/>
            <a:headEnd/>
            <a:tailEnd/>
          </a:ln>
        </p:spPr>
      </p:pic>
      <p:sp>
        <p:nvSpPr>
          <p:cNvPr id="39948" name="TextBox 15"/>
          <p:cNvSpPr txBox="1">
            <a:spLocks noChangeArrowheads="1"/>
          </p:cNvSpPr>
          <p:nvPr/>
        </p:nvSpPr>
        <p:spPr bwMode="auto">
          <a:xfrm>
            <a:off x="1857375" y="1857375"/>
            <a:ext cx="1285875" cy="369888"/>
          </a:xfrm>
          <a:prstGeom prst="rect">
            <a:avLst/>
          </a:prstGeom>
          <a:noFill/>
          <a:ln w="9525">
            <a:noFill/>
            <a:miter lim="800000"/>
            <a:headEnd/>
            <a:tailEnd/>
          </a:ln>
        </p:spPr>
        <p:txBody>
          <a:bodyPr>
            <a:spAutoFit/>
          </a:bodyPr>
          <a:lstStyle/>
          <a:p>
            <a:r>
              <a:rPr lang="en-US">
                <a:solidFill>
                  <a:schemeClr val="bg1"/>
                </a:solidFill>
              </a:rPr>
              <a:t>Die fast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gn="l" eaLnBrk="1" hangingPunct="1"/>
            <a:r>
              <a:rPr lang="en-ZA" sz="2400" b="1" dirty="0" smtClean="0"/>
              <a:t>Strategy versus tactics</a:t>
            </a:r>
          </a:p>
        </p:txBody>
      </p:sp>
      <p:sp>
        <p:nvSpPr>
          <p:cNvPr id="40964"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40965" name="Straight Connector 6"/>
          <p:cNvCxnSpPr>
            <a:cxnSpLocks noChangeShapeType="1"/>
            <a:stCxn id="40964" idx="0"/>
            <a:endCxn id="40964" idx="2"/>
          </p:cNvCxnSpPr>
          <p:nvPr/>
        </p:nvCxnSpPr>
        <p:spPr bwMode="auto">
          <a:xfrm rot="16200000" flipH="1">
            <a:off x="3285331" y="3679032"/>
            <a:ext cx="3787775" cy="1588"/>
          </a:xfrm>
          <a:prstGeom prst="line">
            <a:avLst/>
          </a:prstGeom>
          <a:noFill/>
          <a:ln w="19050" algn="ctr">
            <a:solidFill>
              <a:schemeClr val="tx1"/>
            </a:solidFill>
            <a:round/>
            <a:headEnd/>
            <a:tailEnd/>
          </a:ln>
        </p:spPr>
      </p:cxnSp>
      <p:pic>
        <p:nvPicPr>
          <p:cNvPr id="40966" name="Picture 2"/>
          <p:cNvPicPr>
            <a:picLocks noChangeAspect="1" noChangeArrowheads="1"/>
          </p:cNvPicPr>
          <p:nvPr/>
        </p:nvPicPr>
        <p:blipFill>
          <a:blip r:embed="rId3" cstate="print"/>
          <a:srcRect/>
          <a:stretch>
            <a:fillRect/>
          </a:stretch>
        </p:blipFill>
        <p:spPr bwMode="auto">
          <a:xfrm>
            <a:off x="5214938" y="1785938"/>
            <a:ext cx="3429000" cy="1857375"/>
          </a:xfrm>
          <a:prstGeom prst="rect">
            <a:avLst/>
          </a:prstGeom>
          <a:noFill/>
          <a:ln w="9525">
            <a:noFill/>
            <a:miter lim="800000"/>
            <a:headEnd/>
            <a:tailEnd/>
          </a:ln>
        </p:spPr>
      </p:pic>
      <p:cxnSp>
        <p:nvCxnSpPr>
          <p:cNvPr id="40967" name="Straight Connector 8"/>
          <p:cNvCxnSpPr>
            <a:cxnSpLocks noChangeShapeType="1"/>
            <a:stCxn id="40964" idx="1"/>
            <a:endCxn id="40964"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40968" name="TextBox 10"/>
          <p:cNvSpPr txBox="1">
            <a:spLocks noChangeArrowheads="1"/>
          </p:cNvSpPr>
          <p:nvPr/>
        </p:nvSpPr>
        <p:spPr bwMode="auto">
          <a:xfrm>
            <a:off x="6858000" y="1785938"/>
            <a:ext cx="1643063" cy="369887"/>
          </a:xfrm>
          <a:prstGeom prst="rect">
            <a:avLst/>
          </a:prstGeom>
          <a:noFill/>
          <a:ln w="9525">
            <a:noFill/>
            <a:miter lim="800000"/>
            <a:headEnd/>
            <a:tailEnd/>
          </a:ln>
        </p:spPr>
        <p:txBody>
          <a:bodyPr>
            <a:spAutoFit/>
          </a:bodyPr>
          <a:lstStyle/>
          <a:p>
            <a:pPr algn="r"/>
            <a:r>
              <a:rPr lang="en-US"/>
              <a:t>Thrive</a:t>
            </a:r>
          </a:p>
        </p:txBody>
      </p:sp>
      <p:sp>
        <p:nvSpPr>
          <p:cNvPr id="40969"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pic>
        <p:nvPicPr>
          <p:cNvPr id="40970" name="Picture 3"/>
          <p:cNvPicPr>
            <a:picLocks noChangeAspect="1" noChangeArrowheads="1"/>
          </p:cNvPicPr>
          <p:nvPr/>
        </p:nvPicPr>
        <p:blipFill>
          <a:blip r:embed="rId4" cstate="print"/>
          <a:srcRect/>
          <a:stretch>
            <a:fillRect/>
          </a:stretch>
        </p:blipFill>
        <p:spPr bwMode="auto">
          <a:xfrm>
            <a:off x="5214938" y="3714750"/>
            <a:ext cx="3429000" cy="1857375"/>
          </a:xfrm>
          <a:prstGeom prst="rect">
            <a:avLst/>
          </a:prstGeom>
          <a:noFill/>
          <a:ln w="9525">
            <a:noFill/>
            <a:miter lim="800000"/>
            <a:headEnd/>
            <a:tailEnd/>
          </a:ln>
        </p:spPr>
      </p:pic>
      <p:sp>
        <p:nvSpPr>
          <p:cNvPr id="40971"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sp>
        <p:nvSpPr>
          <p:cNvPr id="40972" name="TextBox 18"/>
          <p:cNvSpPr txBox="1">
            <a:spLocks noChangeArrowheads="1"/>
          </p:cNvSpPr>
          <p:nvPr/>
        </p:nvSpPr>
        <p:spPr bwMode="auto">
          <a:xfrm>
            <a:off x="7215188" y="5214938"/>
            <a:ext cx="1285875" cy="369887"/>
          </a:xfrm>
          <a:prstGeom prst="rect">
            <a:avLst/>
          </a:prstGeom>
          <a:noFill/>
          <a:ln w="9525">
            <a:noFill/>
            <a:miter lim="800000"/>
            <a:headEnd/>
            <a:tailEnd/>
          </a:ln>
        </p:spPr>
        <p:txBody>
          <a:bodyPr>
            <a:spAutoFit/>
          </a:bodyPr>
          <a:lstStyle/>
          <a:p>
            <a:pPr algn="r"/>
            <a:r>
              <a:rPr lang="en-US">
                <a:solidFill>
                  <a:schemeClr val="bg1"/>
                </a:solidFill>
              </a:rPr>
              <a:t>Survive</a:t>
            </a:r>
          </a:p>
        </p:txBody>
      </p:sp>
      <p:pic>
        <p:nvPicPr>
          <p:cNvPr id="40973" name="Picture 2"/>
          <p:cNvPicPr>
            <a:picLocks noChangeAspect="1" noChangeArrowheads="1"/>
          </p:cNvPicPr>
          <p:nvPr/>
        </p:nvPicPr>
        <p:blipFill>
          <a:blip r:embed="rId5" cstate="print"/>
          <a:srcRect/>
          <a:stretch>
            <a:fillRect/>
          </a:stretch>
        </p:blipFill>
        <p:spPr bwMode="auto">
          <a:xfrm>
            <a:off x="1714500" y="3695700"/>
            <a:ext cx="3429000" cy="1919288"/>
          </a:xfrm>
          <a:prstGeom prst="rect">
            <a:avLst/>
          </a:prstGeom>
          <a:noFill/>
          <a:ln w="9525">
            <a:noFill/>
            <a:miter lim="800000"/>
            <a:headEnd/>
            <a:tailEnd/>
          </a:ln>
        </p:spPr>
      </p:pic>
      <p:sp>
        <p:nvSpPr>
          <p:cNvPr id="40974" name="TextBox 13"/>
          <p:cNvSpPr txBox="1">
            <a:spLocks noChangeArrowheads="1"/>
          </p:cNvSpPr>
          <p:nvPr/>
        </p:nvSpPr>
        <p:spPr bwMode="auto">
          <a:xfrm>
            <a:off x="1714500" y="5202238"/>
            <a:ext cx="1714500" cy="369887"/>
          </a:xfrm>
          <a:prstGeom prst="rect">
            <a:avLst/>
          </a:prstGeom>
          <a:noFill/>
          <a:ln w="9525">
            <a:noFill/>
            <a:miter lim="800000"/>
            <a:headEnd/>
            <a:tailEnd/>
          </a:ln>
        </p:spPr>
        <p:txBody>
          <a:bodyPr>
            <a:spAutoFit/>
          </a:bodyPr>
          <a:lstStyle/>
          <a:p>
            <a:r>
              <a:rPr lang="en-US">
                <a:solidFill>
                  <a:schemeClr val="bg1"/>
                </a:solidFill>
              </a:rPr>
              <a:t>Die slowly</a:t>
            </a:r>
          </a:p>
        </p:txBody>
      </p:sp>
      <p:pic>
        <p:nvPicPr>
          <p:cNvPr id="40975" name="Picture 3"/>
          <p:cNvPicPr>
            <a:picLocks noChangeAspect="1" noChangeArrowheads="1"/>
          </p:cNvPicPr>
          <p:nvPr/>
        </p:nvPicPr>
        <p:blipFill>
          <a:blip r:embed="rId6" cstate="print"/>
          <a:srcRect/>
          <a:stretch>
            <a:fillRect/>
          </a:stretch>
        </p:blipFill>
        <p:spPr bwMode="auto">
          <a:xfrm>
            <a:off x="1714500" y="1785938"/>
            <a:ext cx="3429000" cy="1857375"/>
          </a:xfrm>
          <a:prstGeom prst="rect">
            <a:avLst/>
          </a:prstGeom>
          <a:noFill/>
          <a:ln w="9525">
            <a:noFill/>
            <a:miter lim="800000"/>
            <a:headEnd/>
            <a:tailEnd/>
          </a:ln>
        </p:spPr>
      </p:pic>
      <p:sp>
        <p:nvSpPr>
          <p:cNvPr id="40976" name="TextBox 15"/>
          <p:cNvSpPr txBox="1">
            <a:spLocks noChangeArrowheads="1"/>
          </p:cNvSpPr>
          <p:nvPr/>
        </p:nvSpPr>
        <p:spPr bwMode="auto">
          <a:xfrm>
            <a:off x="1857375" y="1857375"/>
            <a:ext cx="1285875" cy="369888"/>
          </a:xfrm>
          <a:prstGeom prst="rect">
            <a:avLst/>
          </a:prstGeom>
          <a:noFill/>
          <a:ln w="9525">
            <a:noFill/>
            <a:miter lim="800000"/>
            <a:headEnd/>
            <a:tailEnd/>
          </a:ln>
        </p:spPr>
        <p:txBody>
          <a:bodyPr>
            <a:spAutoFit/>
          </a:bodyPr>
          <a:lstStyle/>
          <a:p>
            <a:r>
              <a:rPr lang="en-US">
                <a:solidFill>
                  <a:schemeClr val="bg1"/>
                </a:solidFill>
              </a:rPr>
              <a:t>Die fast</a:t>
            </a:r>
          </a:p>
        </p:txBody>
      </p:sp>
      <p:pic>
        <p:nvPicPr>
          <p:cNvPr id="40977" name="Content Placeholder 4" descr="jara final logo 2 copy.jpg"/>
          <p:cNvPicPr>
            <a:picLocks noChangeAspect="1"/>
          </p:cNvPicPr>
          <p:nvPr/>
        </p:nvPicPr>
        <p:blipFill>
          <a:blip r:embed="rId7" cstate="print"/>
          <a:srcRect/>
          <a:stretch>
            <a:fillRect/>
          </a:stretch>
        </p:blipFill>
        <p:spPr bwMode="auto">
          <a:xfrm>
            <a:off x="7143532" y="142852"/>
            <a:ext cx="1716326" cy="11430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algn="l" eaLnBrk="1" hangingPunct="1"/>
            <a:r>
              <a:rPr lang="en-ZA" sz="2400" b="1" dirty="0" smtClean="0"/>
              <a:t>What is strategy?</a:t>
            </a:r>
          </a:p>
        </p:txBody>
      </p:sp>
      <p:sp>
        <p:nvSpPr>
          <p:cNvPr id="41987" name="Rectangle 3"/>
          <p:cNvSpPr>
            <a:spLocks noGrp="1" noChangeArrowheads="1"/>
          </p:cNvSpPr>
          <p:nvPr>
            <p:ph type="body" idx="1"/>
          </p:nvPr>
        </p:nvSpPr>
        <p:spPr/>
        <p:txBody>
          <a:bodyPr/>
          <a:lstStyle/>
          <a:p>
            <a:pPr eaLnBrk="1" hangingPunct="1"/>
            <a:r>
              <a:rPr lang="en-US" sz="1800" dirty="0" smtClean="0"/>
              <a:t>The essence of why an organization exists and how it thrives</a:t>
            </a:r>
          </a:p>
          <a:p>
            <a:pPr eaLnBrk="1" hangingPunct="1"/>
            <a:endParaRPr lang="en-ZA" sz="1800" dirty="0" smtClean="0"/>
          </a:p>
        </p:txBody>
      </p:sp>
      <p:pic>
        <p:nvPicPr>
          <p:cNvPr id="41988" name="Picture 2"/>
          <p:cNvPicPr>
            <a:picLocks noChangeAspect="1" noChangeArrowheads="1"/>
          </p:cNvPicPr>
          <p:nvPr/>
        </p:nvPicPr>
        <p:blipFill>
          <a:blip r:embed="rId3" cstate="print"/>
          <a:srcRect/>
          <a:stretch>
            <a:fillRect/>
          </a:stretch>
        </p:blipFill>
        <p:spPr bwMode="auto">
          <a:xfrm>
            <a:off x="1071538" y="2143116"/>
            <a:ext cx="72009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7158" y="142852"/>
            <a:ext cx="6429420" cy="785817"/>
          </a:xfrm>
          <a:prstGeom prst="rect">
            <a:avLst/>
          </a:prstGeom>
        </p:spPr>
        <p:txBody>
          <a:bodyPr vert="horz" lIns="91440" tIns="45720" rIns="91440" bIns="45720" rtlCol="0" anchor="ctr">
            <a:noAutofit/>
          </a:bodyPr>
          <a:lstStyle/>
          <a:p>
            <a:r>
              <a:rPr lang="en-ZA" sz="2400" b="1" dirty="0" smtClean="0">
                <a:solidFill>
                  <a:schemeClr val="tx2"/>
                </a:solidFill>
              </a:rPr>
              <a:t>Infrastructure maintenance</a:t>
            </a:r>
            <a:endParaRPr lang="en-US" sz="2400" b="1" dirty="0">
              <a:solidFill>
                <a:schemeClr val="tx2"/>
              </a:solidFill>
            </a:endParaRPr>
          </a:p>
        </p:txBody>
      </p:sp>
      <p:sp>
        <p:nvSpPr>
          <p:cNvPr id="3" name="TextBox 2"/>
          <p:cNvSpPr txBox="1"/>
          <p:nvPr/>
        </p:nvSpPr>
        <p:spPr>
          <a:xfrm>
            <a:off x="642910" y="1928802"/>
            <a:ext cx="8143932" cy="3139321"/>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Roads </a:t>
            </a:r>
            <a:r>
              <a:rPr lang="en-US" dirty="0" err="1" smtClean="0">
                <a:solidFill>
                  <a:schemeClr val="tx2"/>
                </a:solidFill>
              </a:rPr>
              <a:t>R75</a:t>
            </a:r>
            <a:r>
              <a:rPr lang="en-US" dirty="0" smtClean="0">
                <a:solidFill>
                  <a:schemeClr val="tx2"/>
                </a:solidFill>
              </a:rPr>
              <a:t> billion</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Water supply, massive drought driven shortage looming</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Electricity – supply failures again …?</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Sewerage filled rivers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Electricity reticulation quietly decaying</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etc</a:t>
            </a:r>
            <a:endParaRPr lang="en-US" dirty="0">
              <a:solidFill>
                <a:schemeClr val="tx2"/>
              </a:solidFill>
            </a:endParaRPr>
          </a:p>
        </p:txBody>
      </p:sp>
      <p:sp>
        <p:nvSpPr>
          <p:cNvPr id="4" name="Title 1"/>
          <p:cNvSpPr txBox="1">
            <a:spLocks/>
          </p:cNvSpPr>
          <p:nvPr/>
        </p:nvSpPr>
        <p:spPr>
          <a:xfrm>
            <a:off x="357158" y="57148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An industry in crisis</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3000"/>
                                        <p:tgtEl>
                                          <p:spTgt spid="3">
                                            <p:txEl>
                                              <p:pRg st="0" end="0"/>
                                            </p:txEl>
                                          </p:spTgt>
                                        </p:tgtEl>
                                      </p:cBhvr>
                                    </p:animEffect>
                                  </p:childTnLst>
                                </p:cTn>
                              </p:par>
                            </p:childTnLst>
                          </p:cTn>
                        </p:par>
                        <p:par>
                          <p:cTn id="13" fill="hold">
                            <p:stCondLst>
                              <p:cond delay="3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3000"/>
                                        <p:tgtEl>
                                          <p:spTgt spid="3">
                                            <p:txEl>
                                              <p:pRg st="2" end="2"/>
                                            </p:txEl>
                                          </p:spTgt>
                                        </p:tgtEl>
                                      </p:cBhvr>
                                    </p:animEffect>
                                  </p:childTnLst>
                                </p:cTn>
                              </p:par>
                            </p:childTnLst>
                          </p:cTn>
                        </p:par>
                        <p:par>
                          <p:cTn id="17" fill="hold">
                            <p:stCondLst>
                              <p:cond delay="6500"/>
                            </p:stCondLst>
                            <p:childTnLst>
                              <p:par>
                                <p:cTn id="18" presetID="10" presetClass="entr" presetSubtype="0" fill="hold"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3000"/>
                                        <p:tgtEl>
                                          <p:spTgt spid="3">
                                            <p:txEl>
                                              <p:pRg st="4" end="4"/>
                                            </p:txEl>
                                          </p:spTgt>
                                        </p:tgtEl>
                                      </p:cBhvr>
                                    </p:animEffect>
                                  </p:childTnLst>
                                </p:cTn>
                              </p:par>
                            </p:childTnLst>
                          </p:cTn>
                        </p:par>
                        <p:par>
                          <p:cTn id="21" fill="hold">
                            <p:stCondLst>
                              <p:cond delay="9500"/>
                            </p:stCondLst>
                            <p:childTnLst>
                              <p:par>
                                <p:cTn id="22" presetID="10" presetClass="entr" presetSubtype="0" fill="hold" nodeType="after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3000"/>
                                        <p:tgtEl>
                                          <p:spTgt spid="3">
                                            <p:txEl>
                                              <p:pRg st="6" end="6"/>
                                            </p:txEl>
                                          </p:spTgt>
                                        </p:tgtEl>
                                      </p:cBhvr>
                                    </p:animEffect>
                                  </p:childTnLst>
                                </p:cTn>
                              </p:par>
                            </p:childTnLst>
                          </p:cTn>
                        </p:par>
                        <p:par>
                          <p:cTn id="25" fill="hold">
                            <p:stCondLst>
                              <p:cond delay="12500"/>
                            </p:stCondLst>
                            <p:childTnLst>
                              <p:par>
                                <p:cTn id="26" presetID="10" presetClass="entr" presetSubtype="0" fill="hold" nodeType="after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3000"/>
                                        <p:tgtEl>
                                          <p:spTgt spid="3">
                                            <p:txEl>
                                              <p:pRg st="8" end="8"/>
                                            </p:txEl>
                                          </p:spTgt>
                                        </p:tgtEl>
                                      </p:cBhvr>
                                    </p:animEffect>
                                  </p:childTnLst>
                                </p:cTn>
                              </p:par>
                            </p:childTnLst>
                          </p:cTn>
                        </p:par>
                        <p:par>
                          <p:cTn id="29" fill="hold">
                            <p:stCondLst>
                              <p:cond delay="15500"/>
                            </p:stCondLst>
                            <p:childTnLst>
                              <p:par>
                                <p:cTn id="30" presetID="10" presetClass="entr" presetSubtype="0" fill="hold" nodeType="after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3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struction Site cut.wav">
            <a:hlinkClick r:id="" action="ppaction://media"/>
          </p:cNvPr>
          <p:cNvPicPr>
            <a:picLocks noRot="1" noChangeAspect="1"/>
          </p:cNvPicPr>
          <p:nvPr>
            <a:wavAudioFile r:embed="rId1" name="Construction Site cut.wav"/>
          </p:nvPr>
        </p:nvPicPr>
        <p:blipFill>
          <a:blip r:embed="rId5" cstate="print"/>
          <a:stretch>
            <a:fillRect/>
          </a:stretch>
        </p:blipFill>
        <p:spPr>
          <a:xfrm>
            <a:off x="0" y="1695440"/>
            <a:ext cx="304800" cy="304800"/>
          </a:xfrm>
          <a:prstGeom prst="rect">
            <a:avLst/>
          </a:prstGeom>
        </p:spPr>
      </p:pic>
      <p:pic>
        <p:nvPicPr>
          <p:cNvPr id="10" name="iStock_000008636573Wav44100 Explosion Large.wav">
            <a:hlinkClick r:id="" action="ppaction://media"/>
          </p:cNvPr>
          <p:cNvPicPr>
            <a:picLocks noRot="1" noChangeAspect="1"/>
          </p:cNvPicPr>
          <p:nvPr>
            <a:wavAudioFile r:embed="rId2" name="iStock_000008636573Wav44100 Explosion Large.wav"/>
          </p:nvPr>
        </p:nvPicPr>
        <p:blipFill>
          <a:blip r:embed="rId6" cstate="print"/>
          <a:stretch>
            <a:fillRect/>
          </a:stretch>
        </p:blipFill>
        <p:spPr>
          <a:xfrm>
            <a:off x="142844" y="1766878"/>
            <a:ext cx="304800" cy="304800"/>
          </a:xfrm>
          <a:prstGeom prst="rect">
            <a:avLst/>
          </a:prstGeom>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Maintain or …?</a:t>
            </a:r>
            <a:endParaRPr lang="en-ZA" sz="2400" b="1" dirty="0">
              <a:solidFill>
                <a:schemeClr val="tx2"/>
              </a:solidFill>
              <a:latin typeface="Verdana" pitchFamily="34" charset="0"/>
            </a:endParaRPr>
          </a:p>
        </p:txBody>
      </p:sp>
      <p:sp>
        <p:nvSpPr>
          <p:cNvPr id="13" name="Rectangle 12"/>
          <p:cNvSpPr/>
          <p:nvPr/>
        </p:nvSpPr>
        <p:spPr>
          <a:xfrm>
            <a:off x="0" y="1500174"/>
            <a:ext cx="1000132"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7" cstate="print"/>
          <a:srcRect/>
          <a:stretch>
            <a:fillRect/>
          </a:stretch>
        </p:blipFill>
        <p:spPr bwMode="auto">
          <a:xfrm>
            <a:off x="2500297" y="1428736"/>
            <a:ext cx="6643703" cy="4500584"/>
          </a:xfrm>
          <a:prstGeom prst="rect">
            <a:avLst/>
          </a:prstGeom>
          <a:noFill/>
          <a:ln w="9525">
            <a:noFill/>
            <a:miter lim="800000"/>
            <a:headEnd/>
            <a:tailEnd/>
          </a:ln>
        </p:spPr>
      </p:pic>
      <p:pic>
        <p:nvPicPr>
          <p:cNvPr id="11" name="Picture 2"/>
          <p:cNvPicPr>
            <a:picLocks noChangeAspect="1" noChangeArrowheads="1"/>
          </p:cNvPicPr>
          <p:nvPr/>
        </p:nvPicPr>
        <p:blipFill>
          <a:blip r:embed="rId8" cstate="print"/>
          <a:srcRect/>
          <a:stretch>
            <a:fillRect/>
          </a:stretch>
        </p:blipFill>
        <p:spPr bwMode="auto">
          <a:xfrm>
            <a:off x="2485403" y="1428736"/>
            <a:ext cx="6658597" cy="4572032"/>
          </a:xfrm>
          <a:prstGeom prst="rect">
            <a:avLst/>
          </a:prstGeom>
          <a:noFill/>
          <a:ln w="9525">
            <a:noFill/>
            <a:miter lim="800000"/>
            <a:headEnd/>
            <a:tailEnd/>
          </a:ln>
        </p:spPr>
      </p:pic>
      <p:pic>
        <p:nvPicPr>
          <p:cNvPr id="6147" name="Picture 3"/>
          <p:cNvPicPr>
            <a:picLocks noChangeAspect="1" noChangeArrowheads="1"/>
          </p:cNvPicPr>
          <p:nvPr/>
        </p:nvPicPr>
        <p:blipFill>
          <a:blip r:embed="rId9" cstate="print"/>
          <a:srcRect/>
          <a:stretch>
            <a:fillRect/>
          </a:stretch>
        </p:blipFill>
        <p:spPr bwMode="auto">
          <a:xfrm>
            <a:off x="2500298" y="1446609"/>
            <a:ext cx="6643702" cy="4500571"/>
          </a:xfrm>
          <a:prstGeom prst="rect">
            <a:avLst/>
          </a:prstGeom>
          <a:noFill/>
          <a:ln w="9525">
            <a:noFill/>
            <a:miter lim="800000"/>
            <a:headEnd/>
            <a:tailEnd/>
          </a:ln>
        </p:spPr>
      </p:pic>
      <p:pic>
        <p:nvPicPr>
          <p:cNvPr id="6148" name="Picture 4"/>
          <p:cNvPicPr>
            <a:picLocks noChangeAspect="1" noChangeArrowheads="1"/>
          </p:cNvPicPr>
          <p:nvPr/>
        </p:nvPicPr>
        <p:blipFill>
          <a:blip r:embed="rId10" cstate="print"/>
          <a:srcRect/>
          <a:stretch>
            <a:fillRect/>
          </a:stretch>
        </p:blipFill>
        <p:spPr bwMode="auto">
          <a:xfrm>
            <a:off x="2500298" y="1428736"/>
            <a:ext cx="6643703" cy="4567259"/>
          </a:xfrm>
          <a:prstGeom prst="rect">
            <a:avLst/>
          </a:prstGeom>
          <a:noFill/>
          <a:ln w="9525">
            <a:noFill/>
            <a:miter lim="800000"/>
            <a:headEnd/>
            <a:tailEnd/>
          </a:ln>
        </p:spPr>
      </p:pic>
      <p:pic>
        <p:nvPicPr>
          <p:cNvPr id="6149" name="Picture 5"/>
          <p:cNvPicPr>
            <a:picLocks noChangeAspect="1" noChangeArrowheads="1"/>
          </p:cNvPicPr>
          <p:nvPr/>
        </p:nvPicPr>
        <p:blipFill>
          <a:blip r:embed="rId11" cstate="print"/>
          <a:srcRect/>
          <a:stretch>
            <a:fillRect/>
          </a:stretch>
        </p:blipFill>
        <p:spPr bwMode="auto">
          <a:xfrm>
            <a:off x="2500298" y="1428736"/>
            <a:ext cx="6643702" cy="45736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p:stCondLst>
                              <p:cond delay="4000"/>
                            </p:stCondLst>
                            <p:childTnLst>
                              <p:par>
                                <p:cTn id="13" presetID="1" presetClass="mediacall" presetSubtype="0" fill="hold" nodeType="afterEffect">
                                  <p:stCondLst>
                                    <p:cond delay="1000"/>
                                  </p:stCondLst>
                                  <p:childTnLst>
                                    <p:cmd type="call" cmd="playFrom(0.0)">
                                      <p:cBhvr>
                                        <p:cTn id="14" dur="1" fill="hold"/>
                                        <p:tgtEl>
                                          <p:spTgt spid="10"/>
                                        </p:tgtEl>
                                      </p:cBhvr>
                                    </p:cmd>
                                  </p:childTnLst>
                                </p:cTn>
                              </p:par>
                            </p:childTnLst>
                          </p:cTn>
                        </p:par>
                        <p:par>
                          <p:cTn id="15" fill="hold">
                            <p:stCondLst>
                              <p:cond delay="5000"/>
                            </p:stCondLst>
                            <p:childTnLst>
                              <p:par>
                                <p:cTn id="16" presetID="10" presetClass="entr" presetSubtype="0" fill="hold" nodeType="after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fade">
                                      <p:cBhvr>
                                        <p:cTn id="18" dur="2000"/>
                                        <p:tgtEl>
                                          <p:spTgt spid="6147"/>
                                        </p:tgtEl>
                                      </p:cBhvr>
                                    </p:animEffect>
                                  </p:childTnLst>
                                </p:cTn>
                              </p:par>
                            </p:childTnLst>
                          </p:cTn>
                        </p:par>
                        <p:par>
                          <p:cTn id="19" fill="hold">
                            <p:stCondLst>
                              <p:cond delay="7000"/>
                            </p:stCondLst>
                            <p:childTnLst>
                              <p:par>
                                <p:cTn id="20" presetID="10" presetClass="entr" presetSubtype="0" fill="hold" nodeType="after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2000"/>
                                        <p:tgtEl>
                                          <p:spTgt spid="6148"/>
                                        </p:tgtEl>
                                      </p:cBhvr>
                                    </p:animEffect>
                                  </p:childTnLst>
                                </p:cTn>
                              </p:par>
                            </p:childTnLst>
                          </p:cTn>
                        </p:par>
                        <p:par>
                          <p:cTn id="23" fill="hold">
                            <p:stCondLst>
                              <p:cond delay="9000"/>
                            </p:stCondLst>
                            <p:childTnLst>
                              <p:par>
                                <p:cTn id="24" presetID="10" presetClass="entr" presetSubtype="0" fill="hold" nodeType="afterEffect">
                                  <p:stCondLst>
                                    <p:cond delay="0"/>
                                  </p:stCondLst>
                                  <p:childTnLst>
                                    <p:set>
                                      <p:cBhvr>
                                        <p:cTn id="25" dur="1" fill="hold">
                                          <p:stCondLst>
                                            <p:cond delay="0"/>
                                          </p:stCondLst>
                                        </p:cTn>
                                        <p:tgtEl>
                                          <p:spTgt spid="6149"/>
                                        </p:tgtEl>
                                        <p:attrNameLst>
                                          <p:attrName>style.visibility</p:attrName>
                                        </p:attrNameLst>
                                      </p:cBhvr>
                                      <p:to>
                                        <p:strVal val="visible"/>
                                      </p:to>
                                    </p:set>
                                    <p:animEffect transition="in" filter="fade">
                                      <p:cBhvr>
                                        <p:cTn id="26" dur="5000"/>
                                        <p:tgtEl>
                                          <p:spTgt spid="6149"/>
                                        </p:tgtEl>
                                      </p:cBhvr>
                                    </p:animEffect>
                                  </p:childTnLst>
                                </p:cTn>
                              </p:par>
                              <p:par>
                                <p:cTn id="27" presetID="1" presetClass="mediacall" presetSubtype="0" fill="hold" nodeType="withEffect">
                                  <p:stCondLst>
                                    <p:cond delay="1000"/>
                                  </p:stCondLst>
                                  <p:childTnLst>
                                    <p:cmd type="call" cmd="playFrom(0.0)">
                                      <p:cBhvr>
                                        <p:cTn id="28" dur="789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9" fill="hold" display="0">
                  <p:stCondLst>
                    <p:cond delay="indefinite"/>
                  </p:stCondLst>
                  <p:endCondLst>
                    <p:cond evt="onPrev" delay="0">
                      <p:tgtEl>
                        <p:sldTgt/>
                      </p:tgtEl>
                    </p:cond>
                    <p:cond evt="onStopAudio" delay="0">
                      <p:tgtEl>
                        <p:sldTgt/>
                      </p:tgtEl>
                    </p:cond>
                  </p:endCondLst>
                </p:cTn>
                <p:tgtEl>
                  <p:spTgt spid="10"/>
                </p:tgtEl>
              </p:cMediaNode>
            </p:audio>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lvl="0">
              <a:spcBef>
                <a:spcPct val="0"/>
              </a:spcBef>
              <a:defRPr/>
            </a:pPr>
            <a:r>
              <a:rPr lang="en-US" sz="2400" b="1" dirty="0" smtClean="0">
                <a:solidFill>
                  <a:srgbClr val="002060"/>
                </a:solidFill>
                <a:latin typeface="+mj-lt"/>
                <a:ea typeface="+mj-ea"/>
                <a:cs typeface="+mj-cs"/>
              </a:rPr>
              <a:t>Accountability for maintenance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1200329"/>
          </a:xfrm>
          <a:prstGeom prst="rect">
            <a:avLst/>
          </a:prstGeom>
          <a:noFill/>
        </p:spPr>
        <p:txBody>
          <a:bodyPr wrap="square" rtlCol="0">
            <a:spAutoFit/>
          </a:bodyPr>
          <a:lstStyle/>
          <a:p>
            <a:pPr marL="342900" indent="-342900">
              <a:buClr>
                <a:schemeClr val="tx2"/>
              </a:buClr>
            </a:pPr>
            <a:r>
              <a:rPr lang="en-US" sz="2400" b="1" dirty="0" smtClean="0">
                <a:solidFill>
                  <a:schemeClr val="tx2"/>
                </a:solidFill>
              </a:rPr>
              <a:t>Governance = Care!</a:t>
            </a:r>
          </a:p>
          <a:p>
            <a:pPr marL="342900" indent="-342900">
              <a:buClr>
                <a:schemeClr val="tx2"/>
              </a:buClr>
            </a:pPr>
            <a:endParaRPr lang="en-ZA" sz="2400" b="1" dirty="0" smtClean="0">
              <a:solidFill>
                <a:schemeClr val="tx2"/>
              </a:solidFill>
            </a:endParaRPr>
          </a:p>
          <a:p>
            <a:pPr marL="342900" indent="-342900">
              <a:buClr>
                <a:schemeClr val="tx2"/>
              </a:buClr>
            </a:pPr>
            <a:endParaRPr lang="en-US" sz="2400" b="1" dirty="0">
              <a:solidFill>
                <a:schemeClr val="tx2"/>
              </a:solidFill>
            </a:endParaRPr>
          </a:p>
        </p:txBody>
      </p:sp>
      <p:sp>
        <p:nvSpPr>
          <p:cNvPr id="8" name="Rectangle 7"/>
          <p:cNvSpPr/>
          <p:nvPr/>
        </p:nvSpPr>
        <p:spPr>
          <a:xfrm>
            <a:off x="642910" y="2643182"/>
            <a:ext cx="6540573" cy="369332"/>
          </a:xfrm>
          <a:prstGeom prst="rect">
            <a:avLst/>
          </a:prstGeom>
        </p:spPr>
        <p:txBody>
          <a:bodyPr wrap="none">
            <a:spAutoFit/>
          </a:bodyPr>
          <a:lstStyle/>
          <a:p>
            <a:r>
              <a:rPr lang="en-US" b="1" dirty="0" smtClean="0">
                <a:solidFill>
                  <a:schemeClr val="tx2"/>
                </a:solidFill>
              </a:rPr>
              <a:t>Board is responsible for technology maintenance</a:t>
            </a:r>
            <a:endParaRPr lang="en-US" b="1" dirty="0">
              <a:solidFill>
                <a:schemeClr val="tx2"/>
              </a:solidFill>
            </a:endParaRPr>
          </a:p>
        </p:txBody>
      </p:sp>
      <p:sp>
        <p:nvSpPr>
          <p:cNvPr id="9" name="Rectangle 8"/>
          <p:cNvSpPr/>
          <p:nvPr/>
        </p:nvSpPr>
        <p:spPr>
          <a:xfrm>
            <a:off x="4500562" y="2000240"/>
            <a:ext cx="1628972" cy="369332"/>
          </a:xfrm>
          <a:prstGeom prst="rect">
            <a:avLst/>
          </a:prstGeom>
        </p:spPr>
        <p:txBody>
          <a:bodyPr wrap="none">
            <a:spAutoFit/>
          </a:bodyPr>
          <a:lstStyle/>
          <a:p>
            <a:r>
              <a:rPr lang="en-US" dirty="0" smtClean="0"/>
              <a:t>Mervyn King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10"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Business improvement versus bridges</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Question</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Rectangle 4"/>
          <p:cNvSpPr/>
          <p:nvPr/>
        </p:nvSpPr>
        <p:spPr>
          <a:xfrm>
            <a:off x="0" y="1428736"/>
            <a:ext cx="9144000" cy="5429264"/>
          </a:xfrm>
          <a:prstGeom prst="rect">
            <a:avLst/>
          </a:prstGeom>
          <a:solidFill>
            <a:srgbClr val="150C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7158" y="1643050"/>
            <a:ext cx="8072494" cy="923330"/>
          </a:xfrm>
          <a:prstGeom prst="rect">
            <a:avLst/>
          </a:prstGeom>
          <a:noFill/>
        </p:spPr>
        <p:txBody>
          <a:bodyPr wrap="square" rtlCol="0">
            <a:spAutoFit/>
          </a:bodyPr>
          <a:lstStyle/>
          <a:p>
            <a:r>
              <a:rPr lang="en-US" b="1" dirty="0" smtClean="0">
                <a:solidFill>
                  <a:schemeClr val="bg1"/>
                </a:solidFill>
              </a:rPr>
              <a:t>Does maintenance or technology management failure constitute a threat to your business today?</a:t>
            </a:r>
          </a:p>
          <a:p>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a need for a new approach</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 York Skyline iStock_000003300022Medium.jpg"/>
          <p:cNvPicPr>
            <a:picLocks noChangeAspect="1"/>
          </p:cNvPicPr>
          <p:nvPr/>
        </p:nvPicPr>
        <p:blipFill>
          <a:blip r:embed="rId3" cstate="print"/>
          <a:stretch>
            <a:fillRect/>
          </a:stretch>
        </p:blipFill>
        <p:spPr>
          <a:xfrm>
            <a:off x="0" y="1433508"/>
            <a:ext cx="9144000" cy="5424492"/>
          </a:xfrm>
          <a:prstGeom prst="rect">
            <a:avLst/>
          </a:prstGeom>
        </p:spPr>
      </p:pic>
      <p:pic>
        <p:nvPicPr>
          <p:cNvPr id="10" name="Picture 9" descr="Blood -- iStock_000001889851Medium.jpg"/>
          <p:cNvPicPr>
            <a:picLocks noChangeAspect="1"/>
          </p:cNvPicPr>
          <p:nvPr/>
        </p:nvPicPr>
        <p:blipFill>
          <a:blip r:embed="rId4" cstate="print"/>
          <a:stretch>
            <a:fillRect/>
          </a:stretch>
        </p:blipFill>
        <p:spPr>
          <a:xfrm>
            <a:off x="0" y="1428736"/>
            <a:ext cx="9144000" cy="5429264"/>
          </a:xfrm>
          <a:prstGeom prst="rect">
            <a:avLst/>
          </a:prstGeom>
        </p:spPr>
      </p:pic>
      <p:pic>
        <p:nvPicPr>
          <p:cNvPr id="4" name="Picture 3" descr="Magician -- Rabbit out of a hat iStock_000006578072Small.jpg"/>
          <p:cNvPicPr>
            <a:picLocks noChangeAspect="1"/>
          </p:cNvPicPr>
          <p:nvPr/>
        </p:nvPicPr>
        <p:blipFill>
          <a:blip r:embed="rId5" cstate="print"/>
          <a:stretch>
            <a:fillRect/>
          </a:stretch>
        </p:blipFill>
        <p:spPr>
          <a:xfrm>
            <a:off x="2786050" y="1428736"/>
            <a:ext cx="4035234" cy="5429264"/>
          </a:xfrm>
          <a:prstGeom prst="rect">
            <a:avLst/>
          </a:prstGeom>
        </p:spPr>
      </p:pic>
      <p:sp>
        <p:nvSpPr>
          <p:cNvPr id="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What is NOT an engineering approach?</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tx2"/>
                </a:solidFill>
                <a:effectLst/>
                <a:uLnTx/>
                <a:uFillTx/>
                <a:latin typeface="+mj-lt"/>
                <a:ea typeface="+mj-ea"/>
                <a:cs typeface="+mj-cs"/>
              </a:rPr>
              <a:t>The new Gauteng </a:t>
            </a:r>
            <a:r>
              <a:rPr kumimoji="0" lang="en-ZA" sz="2400" b="1" i="0" u="none" strike="noStrike" kern="1200" cap="none" spc="0" normalizeH="0" baseline="0" noProof="0" dirty="0" err="1" smtClean="0">
                <a:ln>
                  <a:noFill/>
                </a:ln>
                <a:solidFill>
                  <a:schemeClr val="tx2"/>
                </a:solidFill>
                <a:effectLst/>
                <a:uLnTx/>
                <a:uFillTx/>
                <a:latin typeface="+mj-lt"/>
                <a:ea typeface="+mj-ea"/>
                <a:cs typeface="+mj-cs"/>
              </a:rPr>
              <a:t>numberplate</a:t>
            </a:r>
            <a:r>
              <a:rPr kumimoji="0" lang="en-ZA" sz="2400" b="1" i="0" u="none" strike="noStrike" kern="1200" cap="none" spc="0" normalizeH="0" noProof="0" dirty="0" smtClean="0">
                <a:ln>
                  <a:noFill/>
                </a:ln>
                <a:solidFill>
                  <a:schemeClr val="tx2"/>
                </a:solidFill>
                <a:effectLst/>
                <a:uLnTx/>
                <a:uFillTx/>
                <a:latin typeface="+mj-lt"/>
                <a:ea typeface="+mj-ea"/>
                <a:cs typeface="+mj-cs"/>
              </a:rPr>
              <a:t> with microchip</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p:txBody>
      </p:sp>
      <p:pic>
        <p:nvPicPr>
          <p:cNvPr id="3076" name="Picture 4"/>
          <p:cNvPicPr>
            <a:picLocks noChangeAspect="1" noChangeArrowheads="1"/>
          </p:cNvPicPr>
          <p:nvPr/>
        </p:nvPicPr>
        <p:blipFill>
          <a:blip r:embed="rId3" cstate="print"/>
          <a:srcRect/>
          <a:stretch>
            <a:fillRect/>
          </a:stretch>
        </p:blipFill>
        <p:spPr bwMode="auto">
          <a:xfrm>
            <a:off x="0" y="3286125"/>
            <a:ext cx="9027580" cy="3571876"/>
          </a:xfrm>
          <a:prstGeom prst="rect">
            <a:avLst/>
          </a:prstGeom>
          <a:noFill/>
          <a:ln w="9525">
            <a:noFill/>
            <a:miter lim="800000"/>
            <a:headEnd/>
            <a:tailEnd/>
          </a:ln>
          <a:effectLst/>
        </p:spPr>
      </p:pic>
      <p:sp>
        <p:nvSpPr>
          <p:cNvPr id="6" name="TextBox 5"/>
          <p:cNvSpPr txBox="1"/>
          <p:nvPr/>
        </p:nvSpPr>
        <p:spPr>
          <a:xfrm>
            <a:off x="0" y="2714620"/>
            <a:ext cx="4071966" cy="1200329"/>
          </a:xfrm>
          <a:prstGeom prst="rect">
            <a:avLst/>
          </a:prstGeom>
          <a:solidFill>
            <a:srgbClr val="FF0000"/>
          </a:solidFill>
        </p:spPr>
        <p:txBody>
          <a:bodyPr wrap="square" rtlCol="0">
            <a:spAutoFit/>
          </a:bodyPr>
          <a:lstStyle/>
          <a:p>
            <a:r>
              <a:rPr lang="en-US" b="1" dirty="0" smtClean="0">
                <a:solidFill>
                  <a:srgbClr val="FFFF00"/>
                </a:solidFill>
                <a:latin typeface="Times New Roman" pitchFamily="18" charset="0"/>
                <a:cs typeface="Times New Roman" pitchFamily="18" charset="0"/>
              </a:rPr>
              <a:t>“Restore the integrity of the number plate to </a:t>
            </a:r>
            <a:r>
              <a:rPr lang="en-US" b="1" dirty="0" err="1" smtClean="0">
                <a:solidFill>
                  <a:srgbClr val="FFFF00"/>
                </a:solidFill>
                <a:latin typeface="Times New Roman" pitchFamily="18" charset="0"/>
                <a:cs typeface="Times New Roman" pitchFamily="18" charset="0"/>
              </a:rPr>
              <a:t>fulfil</a:t>
            </a:r>
            <a:r>
              <a:rPr lang="en-US" b="1" dirty="0" smtClean="0">
                <a:solidFill>
                  <a:srgbClr val="FFFF00"/>
                </a:solidFill>
                <a:latin typeface="Times New Roman" pitchFamily="18" charset="0"/>
                <a:cs typeface="Times New Roman" pitchFamily="18" charset="0"/>
              </a:rPr>
              <a:t> its true functions which are the vehicle’s ID book and a law enforcement tool.“</a:t>
            </a:r>
            <a:endParaRPr lang="en-US" b="1" dirty="0">
              <a:solidFill>
                <a:srgbClr val="FFFF00"/>
              </a:solidFill>
              <a:latin typeface="Times New Roman" pitchFamily="18" charset="0"/>
              <a:cs typeface="Times New Roman" pitchFamily="18" charset="0"/>
            </a:endParaRPr>
          </a:p>
        </p:txBody>
      </p:sp>
      <p:sp>
        <p:nvSpPr>
          <p:cNvPr id="7" name="Oval 6"/>
          <p:cNvSpPr/>
          <p:nvPr/>
        </p:nvSpPr>
        <p:spPr>
          <a:xfrm>
            <a:off x="2857488" y="5214950"/>
            <a:ext cx="2000264" cy="8572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endCxn id="7" idx="1"/>
          </p:cNvCxnSpPr>
          <p:nvPr/>
        </p:nvCxnSpPr>
        <p:spPr>
          <a:xfrm rot="16200000" flipH="1">
            <a:off x="1762456" y="3952528"/>
            <a:ext cx="1482864" cy="129306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Number Plate VRY.jpg"/>
          <p:cNvPicPr>
            <a:picLocks noChangeAspect="1"/>
          </p:cNvPicPr>
          <p:nvPr/>
        </p:nvPicPr>
        <p:blipFill>
          <a:blip r:embed="rId4" cstate="print"/>
          <a:stretch>
            <a:fillRect/>
          </a:stretch>
        </p:blipFill>
        <p:spPr>
          <a:xfrm>
            <a:off x="0" y="0"/>
            <a:ext cx="9144000" cy="2260694"/>
          </a:xfrm>
          <a:prstGeom prst="rect">
            <a:avLst/>
          </a:prstGeom>
        </p:spPr>
      </p:pic>
      <p:pic>
        <p:nvPicPr>
          <p:cNvPr id="11" name="Picture 10" descr="Micro Chip.jpg"/>
          <p:cNvPicPr>
            <a:picLocks noChangeAspect="1"/>
          </p:cNvPicPr>
          <p:nvPr/>
        </p:nvPicPr>
        <p:blipFill>
          <a:blip r:embed="rId5" cstate="print"/>
          <a:stretch>
            <a:fillRect/>
          </a:stretch>
        </p:blipFill>
        <p:spPr>
          <a:xfrm>
            <a:off x="6215074" y="1500174"/>
            <a:ext cx="474966" cy="428628"/>
          </a:xfrm>
          <a:prstGeom prst="rect">
            <a:avLst/>
          </a:prstGeom>
        </p:spPr>
      </p:pic>
      <p:sp>
        <p:nvSpPr>
          <p:cNvPr id="13" name="TextBox 12"/>
          <p:cNvSpPr txBox="1"/>
          <p:nvPr/>
        </p:nvSpPr>
        <p:spPr>
          <a:xfrm>
            <a:off x="4429124" y="1857364"/>
            <a:ext cx="1428760" cy="1569660"/>
          </a:xfrm>
          <a:prstGeom prst="rect">
            <a:avLst/>
          </a:prstGeom>
          <a:noFill/>
        </p:spPr>
        <p:txBody>
          <a:bodyPr wrap="square" rtlCol="0">
            <a:spAutoFit/>
          </a:bodyPr>
          <a:lstStyle/>
          <a:p>
            <a:r>
              <a:rPr lang="en-ZA" sz="9600" b="1" dirty="0" smtClean="0">
                <a:solidFill>
                  <a:srgbClr val="FF0000"/>
                </a:solidFill>
              </a:rPr>
              <a:t>=</a:t>
            </a:r>
            <a:endParaRPr lang="en-US" sz="9600" b="1" dirty="0">
              <a:solidFill>
                <a:srgbClr val="FF0000"/>
              </a:solidFill>
            </a:endParaRPr>
          </a:p>
        </p:txBody>
      </p:sp>
      <p:sp>
        <p:nvSpPr>
          <p:cNvPr id="14" name="TextBox 13"/>
          <p:cNvSpPr txBox="1"/>
          <p:nvPr/>
        </p:nvSpPr>
        <p:spPr>
          <a:xfrm>
            <a:off x="5572132" y="1214422"/>
            <a:ext cx="857256" cy="923330"/>
          </a:xfrm>
          <a:prstGeom prst="rect">
            <a:avLst/>
          </a:prstGeom>
          <a:noFill/>
        </p:spPr>
        <p:txBody>
          <a:bodyPr wrap="square" rtlCol="0">
            <a:spAutoFit/>
          </a:bodyPr>
          <a:lstStyle/>
          <a:p>
            <a:r>
              <a:rPr lang="en-ZA" sz="5400" b="1" dirty="0" smtClean="0">
                <a:solidFill>
                  <a:srgbClr val="FF0000"/>
                </a:solidFill>
              </a:rPr>
              <a:t>+</a:t>
            </a:r>
            <a:endParaRPr lang="en-US" sz="5400" b="1" dirty="0">
              <a:solidFill>
                <a:srgbClr val="FF0000"/>
              </a:solidFill>
            </a:endParaRPr>
          </a:p>
        </p:txBody>
      </p:sp>
      <p:sp>
        <p:nvSpPr>
          <p:cNvPr id="15" name="TextBox 14"/>
          <p:cNvSpPr txBox="1"/>
          <p:nvPr/>
        </p:nvSpPr>
        <p:spPr>
          <a:xfrm>
            <a:off x="6572296" y="1930778"/>
            <a:ext cx="3000364" cy="1569660"/>
          </a:xfrm>
          <a:prstGeom prst="rect">
            <a:avLst/>
          </a:prstGeom>
          <a:noFill/>
        </p:spPr>
        <p:txBody>
          <a:bodyPr wrap="square" rtlCol="0">
            <a:spAutoFit/>
          </a:bodyPr>
          <a:lstStyle/>
          <a:p>
            <a:r>
              <a:rPr lang="en-ZA" sz="9600" b="1" dirty="0" smtClean="0">
                <a:solidFill>
                  <a:srgbClr val="FF0000"/>
                </a:solidFill>
              </a:rPr>
              <a:t>?</a:t>
            </a:r>
            <a:endParaRPr lang="en-US" sz="9600" b="1" dirty="0">
              <a:solidFill>
                <a:srgbClr val="FF0000"/>
              </a:solidFill>
            </a:endParaRPr>
          </a:p>
        </p:txBody>
      </p:sp>
      <p:pic>
        <p:nvPicPr>
          <p:cNvPr id="16" name="Picture 15" descr="Magician -- Rabbit out of a hat iStock_000006578072Small.jpg"/>
          <p:cNvPicPr>
            <a:picLocks noChangeAspect="1"/>
          </p:cNvPicPr>
          <p:nvPr/>
        </p:nvPicPr>
        <p:blipFill>
          <a:blip r:embed="rId6" cstate="print"/>
          <a:stretch>
            <a:fillRect/>
          </a:stretch>
        </p:blipFill>
        <p:spPr>
          <a:xfrm>
            <a:off x="6000760" y="2214553"/>
            <a:ext cx="3143240" cy="4709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childTnLst>
                          </p:cTn>
                        </p:par>
                        <p:par>
                          <p:cTn id="33" fill="hold">
                            <p:stCondLst>
                              <p:cond delay="8000"/>
                            </p:stCondLst>
                            <p:childTnLst>
                              <p:par>
                                <p:cTn id="34" presetID="10"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cord iStock_000001873887Medium.jpg"/>
          <p:cNvPicPr>
            <a:picLocks noChangeAspect="1"/>
          </p:cNvPicPr>
          <p:nvPr/>
        </p:nvPicPr>
        <p:blipFill>
          <a:blip r:embed="rId3" cstate="print"/>
          <a:stretch>
            <a:fillRect/>
          </a:stretch>
        </p:blipFill>
        <p:spPr>
          <a:xfrm>
            <a:off x="1071538" y="1428736"/>
            <a:ext cx="2286016" cy="3076058"/>
          </a:xfrm>
          <a:prstGeom prst="rect">
            <a:avLst/>
          </a:prstGeom>
        </p:spPr>
      </p:pic>
      <p:pic>
        <p:nvPicPr>
          <p:cNvPr id="6" name="Picture 5" descr="Concorde in Flight Trimmed.jpg"/>
          <p:cNvPicPr>
            <a:picLocks noChangeAspect="1"/>
          </p:cNvPicPr>
          <p:nvPr/>
        </p:nvPicPr>
        <p:blipFill>
          <a:blip r:embed="rId4" cstate="print"/>
          <a:stretch>
            <a:fillRect/>
          </a:stretch>
        </p:blipFill>
        <p:spPr>
          <a:xfrm>
            <a:off x="3357554" y="1428736"/>
            <a:ext cx="4705350" cy="3076573"/>
          </a:xfrm>
          <a:prstGeom prst="rect">
            <a:avLst/>
          </a:prstGeom>
        </p:spPr>
      </p:pic>
      <p:pic>
        <p:nvPicPr>
          <p:cNvPr id="7" name="Picture 6" descr="Boeing 747 iStock_000002167694Medium Cropped.jpg"/>
          <p:cNvPicPr>
            <a:picLocks noChangeAspect="1"/>
          </p:cNvPicPr>
          <p:nvPr/>
        </p:nvPicPr>
        <p:blipFill>
          <a:blip r:embed="rId5" cstate="print"/>
          <a:stretch>
            <a:fillRect/>
          </a:stretch>
        </p:blipFill>
        <p:spPr>
          <a:xfrm>
            <a:off x="1071538" y="4500570"/>
            <a:ext cx="7000924" cy="2357430"/>
          </a:xfrm>
          <a:prstGeom prst="rect">
            <a:avLst/>
          </a:prstGeom>
        </p:spPr>
      </p:pic>
      <p:sp>
        <p:nvSpPr>
          <p:cNvPr id="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Is technology moving so fast you cannot keep up?</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12291" name="Picture 3"/>
          <p:cNvPicPr>
            <a:picLocks noChangeAspect="1" noChangeArrowheads="1"/>
          </p:cNvPicPr>
          <p:nvPr/>
        </p:nvPicPr>
        <p:blipFill>
          <a:blip r:embed="rId6" cstate="print"/>
          <a:srcRect/>
          <a:stretch>
            <a:fillRect/>
          </a:stretch>
        </p:blipFill>
        <p:spPr bwMode="auto">
          <a:xfrm>
            <a:off x="2643174" y="3429000"/>
            <a:ext cx="2809526" cy="15716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fade">
                                      <p:cBhvr>
                                        <p:cTn id="21"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Question</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Rectangle 4"/>
          <p:cNvSpPr/>
          <p:nvPr/>
        </p:nvSpPr>
        <p:spPr>
          <a:xfrm>
            <a:off x="0" y="1428736"/>
            <a:ext cx="9144000" cy="5429264"/>
          </a:xfrm>
          <a:prstGeom prst="rect">
            <a:avLst/>
          </a:prstGeom>
          <a:solidFill>
            <a:srgbClr val="150C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7158" y="1643050"/>
            <a:ext cx="8072494" cy="923330"/>
          </a:xfrm>
          <a:prstGeom prst="rect">
            <a:avLst/>
          </a:prstGeom>
          <a:noFill/>
        </p:spPr>
        <p:txBody>
          <a:bodyPr wrap="square" rtlCol="0">
            <a:spAutoFit/>
          </a:bodyPr>
          <a:lstStyle/>
          <a:p>
            <a:r>
              <a:rPr lang="en-ZA" b="1" dirty="0" smtClean="0">
                <a:solidFill>
                  <a:schemeClr val="bg1"/>
                </a:solidFill>
              </a:rPr>
              <a:t>Why do technology maintenance and management investments fail?</a:t>
            </a:r>
            <a:endParaRPr lang="en-US" b="1" dirty="0" smtClean="0">
              <a:solidFill>
                <a:schemeClr val="bg1"/>
              </a:solidFill>
            </a:endParaRPr>
          </a:p>
          <a:p>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0" y="1142984"/>
          <a:ext cx="9001156" cy="5715016"/>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pPr>
              <a:defRPr sz="2160" b="1" i="0" u="none" strike="noStrike" kern="1200" baseline="0">
                <a:solidFill>
                  <a:srgbClr val="002060"/>
                </a:solidFill>
                <a:latin typeface="+mn-lt"/>
                <a:ea typeface="+mn-ea"/>
                <a:cs typeface="+mn-cs"/>
              </a:defRPr>
            </a:pPr>
            <a:r>
              <a:rPr lang="en-US" sz="2400" b="1" dirty="0" smtClean="0">
                <a:solidFill>
                  <a:srgbClr val="002060"/>
                </a:solidFill>
              </a:rPr>
              <a:t>Factors causing IT failure</a:t>
            </a:r>
            <a:endParaRPr lang="en-US" sz="2400" b="1" dirty="0">
              <a:solidFill>
                <a:srgbClr val="002060"/>
              </a:solidFill>
            </a:endParaRPr>
          </a:p>
        </p:txBody>
      </p:sp>
      <p:sp>
        <p:nvSpPr>
          <p:cNvPr id="8" name="Oval 7"/>
          <p:cNvSpPr/>
          <p:nvPr/>
        </p:nvSpPr>
        <p:spPr>
          <a:xfrm>
            <a:off x="5143504" y="1500174"/>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214942" y="2143116"/>
            <a:ext cx="3714776" cy="8572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86380" y="6072206"/>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680719Small.jpg"/>
          <p:cNvPicPr>
            <a:picLocks noChangeAspect="1"/>
          </p:cNvPicPr>
          <p:nvPr/>
        </p:nvPicPr>
        <p:blipFill>
          <a:blip r:embed="rId3" cstate="print"/>
          <a:stretch>
            <a:fillRect/>
          </a:stretch>
        </p:blipFill>
        <p:spPr>
          <a:xfrm>
            <a:off x="-16789" y="1428737"/>
            <a:ext cx="9160789" cy="5429264"/>
          </a:xfrm>
          <a:prstGeom prst="rect">
            <a:avLst/>
          </a:prstGeom>
        </p:spPr>
      </p:pic>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value of technology is determined by the person using the technology</a:t>
            </a:r>
            <a:endParaRPr lang="en-US" sz="2400" b="1" dirty="0">
              <a:solidFill>
                <a:schemeClr val="tx2"/>
              </a:solidFill>
            </a:endParaRPr>
          </a:p>
        </p:txBody>
      </p:sp>
      <p:pic>
        <p:nvPicPr>
          <p:cNvPr id="11266" name="Picture 2"/>
          <p:cNvPicPr>
            <a:picLocks noChangeAspect="1" noChangeArrowheads="1"/>
          </p:cNvPicPr>
          <p:nvPr/>
        </p:nvPicPr>
        <p:blipFill>
          <a:blip r:embed="rId4" cstate="print"/>
          <a:srcRect/>
          <a:stretch>
            <a:fillRect/>
          </a:stretch>
        </p:blipFill>
        <p:spPr bwMode="auto">
          <a:xfrm>
            <a:off x="0" y="4429133"/>
            <a:ext cx="4258544" cy="24288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fade">
                                      <p:cBhvr>
                                        <p:cTn id="11"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Line 4"/>
          <p:cNvSpPr>
            <a:spLocks noChangeShapeType="1"/>
          </p:cNvSpPr>
          <p:nvPr/>
        </p:nvSpPr>
        <p:spPr bwMode="auto">
          <a:xfrm>
            <a:off x="3352800" y="2003425"/>
            <a:ext cx="0" cy="3025775"/>
          </a:xfrm>
          <a:prstGeom prst="line">
            <a:avLst/>
          </a:prstGeom>
          <a:noFill/>
          <a:ln w="76199">
            <a:solidFill>
              <a:schemeClr val="tx1"/>
            </a:solidFill>
            <a:round/>
            <a:headEnd type="stealth" w="med" len="lg"/>
            <a:tailEnd type="none" w="sm" len="sm"/>
          </a:ln>
        </p:spPr>
        <p:txBody>
          <a:bodyPr wrap="none" anchor="ctr"/>
          <a:lstStyle/>
          <a:p>
            <a:endParaRPr lang="en-US"/>
          </a:p>
        </p:txBody>
      </p:sp>
      <p:sp>
        <p:nvSpPr>
          <p:cNvPr id="20484" name="Line 5"/>
          <p:cNvSpPr>
            <a:spLocks noChangeShapeType="1"/>
          </p:cNvSpPr>
          <p:nvPr/>
        </p:nvSpPr>
        <p:spPr bwMode="auto">
          <a:xfrm>
            <a:off x="3352800" y="5029200"/>
            <a:ext cx="4800600" cy="0"/>
          </a:xfrm>
          <a:prstGeom prst="line">
            <a:avLst/>
          </a:prstGeom>
          <a:noFill/>
          <a:ln w="76199">
            <a:solidFill>
              <a:schemeClr val="tx1"/>
            </a:solidFill>
            <a:round/>
            <a:headEnd type="none" w="sm" len="sm"/>
            <a:tailEnd type="stealth" w="med" len="lg"/>
          </a:ln>
        </p:spPr>
        <p:txBody>
          <a:bodyPr wrap="none" anchor="ctr"/>
          <a:lstStyle/>
          <a:p>
            <a:endParaRPr lang="en-US"/>
          </a:p>
        </p:txBody>
      </p:sp>
      <p:sp>
        <p:nvSpPr>
          <p:cNvPr id="20485" name="Rectangle 6"/>
          <p:cNvSpPr>
            <a:spLocks noChangeArrowheads="1"/>
          </p:cNvSpPr>
          <p:nvPr/>
        </p:nvSpPr>
        <p:spPr bwMode="auto">
          <a:xfrm>
            <a:off x="6629400" y="5105400"/>
            <a:ext cx="2157413" cy="369888"/>
          </a:xfrm>
          <a:prstGeom prst="rect">
            <a:avLst/>
          </a:prstGeom>
          <a:noFill/>
          <a:ln w="9525">
            <a:noFill/>
            <a:miter lim="800000"/>
            <a:headEnd/>
            <a:tailEnd/>
          </a:ln>
        </p:spPr>
        <p:txBody>
          <a:bodyPr lIns="92075" tIns="46038" rIns="92075" bIns="46038">
            <a:spAutoFit/>
          </a:bodyPr>
          <a:lstStyle/>
          <a:p>
            <a:r>
              <a:rPr lang="en-US" b="1" i="1" dirty="0" smtClean="0"/>
              <a:t>Technology</a:t>
            </a:r>
            <a:endParaRPr lang="en-US" b="1" i="1" dirty="0"/>
          </a:p>
        </p:txBody>
      </p:sp>
      <p:sp>
        <p:nvSpPr>
          <p:cNvPr id="2064" name="AutoShape 16"/>
          <p:cNvSpPr>
            <a:spLocks noChangeArrowheads="1"/>
          </p:cNvSpPr>
          <p:nvPr/>
        </p:nvSpPr>
        <p:spPr bwMode="auto">
          <a:xfrm>
            <a:off x="3357554" y="5643578"/>
            <a:ext cx="4787900" cy="820757"/>
          </a:xfrm>
          <a:prstGeom prst="homePlate">
            <a:avLst>
              <a:gd name="adj" fmla="val 507744"/>
            </a:avLst>
          </a:prstGeom>
          <a:noFill/>
          <a:ln w="12699">
            <a:noFill/>
            <a:miter lim="800000"/>
            <a:headEnd/>
            <a:tailEnd/>
          </a:ln>
          <a:effectLst/>
        </p:spPr>
        <p:txBody>
          <a:bodyPr wrap="none" anchor="ctr"/>
          <a:lstStyle/>
          <a:p>
            <a:pPr fontAlgn="auto">
              <a:spcBef>
                <a:spcPts val="0"/>
              </a:spcBef>
              <a:spcAft>
                <a:spcPts val="0"/>
              </a:spcAft>
              <a:defRPr/>
            </a:pPr>
            <a:r>
              <a:rPr lang="en-US" sz="1600" b="1" dirty="0" smtClean="0">
                <a:solidFill>
                  <a:srgbClr val="150C8E"/>
                </a:solidFill>
                <a:latin typeface="+mn-lt"/>
              </a:rPr>
              <a:t>Methods</a:t>
            </a:r>
          </a:p>
          <a:p>
            <a:pPr fontAlgn="auto">
              <a:spcBef>
                <a:spcPts val="0"/>
              </a:spcBef>
              <a:spcAft>
                <a:spcPts val="0"/>
              </a:spcAft>
              <a:defRPr/>
            </a:pPr>
            <a:r>
              <a:rPr lang="en-US" sz="1600" b="1" dirty="0" smtClean="0">
                <a:solidFill>
                  <a:srgbClr val="150C8E"/>
                </a:solidFill>
                <a:latin typeface="+mn-lt"/>
              </a:rPr>
              <a:t>Strategic objectives</a:t>
            </a:r>
          </a:p>
          <a:p>
            <a:pPr fontAlgn="auto">
              <a:spcBef>
                <a:spcPts val="0"/>
              </a:spcBef>
              <a:spcAft>
                <a:spcPts val="0"/>
              </a:spcAft>
              <a:defRPr/>
            </a:pPr>
            <a:r>
              <a:rPr lang="en-ZA" sz="1600" b="1" dirty="0" smtClean="0">
                <a:solidFill>
                  <a:srgbClr val="150C8E"/>
                </a:solidFill>
              </a:rPr>
              <a:t>Systems</a:t>
            </a:r>
          </a:p>
          <a:p>
            <a:pPr fontAlgn="auto">
              <a:spcBef>
                <a:spcPts val="0"/>
              </a:spcBef>
              <a:spcAft>
                <a:spcPts val="0"/>
              </a:spcAft>
              <a:defRPr/>
            </a:pPr>
            <a:r>
              <a:rPr lang="en-ZA" sz="1600" b="1" dirty="0" smtClean="0">
                <a:solidFill>
                  <a:srgbClr val="150C8E"/>
                </a:solidFill>
                <a:latin typeface="+mn-lt"/>
              </a:rPr>
              <a:t>Structures and processes</a:t>
            </a:r>
            <a:endParaRPr lang="en-US" sz="1600" b="1" dirty="0">
              <a:solidFill>
                <a:srgbClr val="150C8E"/>
              </a:solidFill>
              <a:latin typeface="+mn-lt"/>
            </a:endParaRPr>
          </a:p>
        </p:txBody>
      </p:sp>
      <p:sp>
        <p:nvSpPr>
          <p:cNvPr id="20498" name="Line 25"/>
          <p:cNvSpPr>
            <a:spLocks noChangeShapeType="1"/>
          </p:cNvSpPr>
          <p:nvPr/>
        </p:nvSpPr>
        <p:spPr bwMode="auto">
          <a:xfrm flipV="1">
            <a:off x="3352800" y="2667000"/>
            <a:ext cx="3505200" cy="2286000"/>
          </a:xfrm>
          <a:prstGeom prst="line">
            <a:avLst/>
          </a:prstGeom>
          <a:noFill/>
          <a:ln w="50799">
            <a:solidFill>
              <a:schemeClr val="tx1"/>
            </a:solidFill>
            <a:round/>
            <a:headEnd type="none" w="sm" len="sm"/>
            <a:tailEnd type="stealth" w="med" len="lg"/>
          </a:ln>
        </p:spPr>
        <p:txBody>
          <a:bodyPr wrap="none" anchor="ctr"/>
          <a:lstStyle/>
          <a:p>
            <a:endParaRPr lang="en-US"/>
          </a:p>
        </p:txBody>
      </p:sp>
      <p:sp>
        <p:nvSpPr>
          <p:cNvPr id="20499" name="Rectangle 26"/>
          <p:cNvSpPr>
            <a:spLocks noChangeArrowheads="1"/>
          </p:cNvSpPr>
          <p:nvPr/>
        </p:nvSpPr>
        <p:spPr bwMode="auto">
          <a:xfrm>
            <a:off x="7070725" y="1889125"/>
            <a:ext cx="1014413" cy="555625"/>
          </a:xfrm>
          <a:prstGeom prst="rect">
            <a:avLst/>
          </a:prstGeom>
          <a:noFill/>
          <a:ln w="9525">
            <a:noFill/>
            <a:miter lim="800000"/>
            <a:headEnd/>
            <a:tailEnd/>
          </a:ln>
        </p:spPr>
        <p:txBody>
          <a:bodyPr wrap="none" anchor="ctr"/>
          <a:lstStyle/>
          <a:p>
            <a:endParaRPr lang="en-US">
              <a:latin typeface="Verdana" pitchFamily="34" charset="0"/>
            </a:endParaRPr>
          </a:p>
        </p:txBody>
      </p:sp>
      <p:sp>
        <p:nvSpPr>
          <p:cNvPr id="20500" name="Rectangle 27"/>
          <p:cNvSpPr>
            <a:spLocks noChangeArrowheads="1"/>
          </p:cNvSpPr>
          <p:nvPr/>
        </p:nvSpPr>
        <p:spPr bwMode="auto">
          <a:xfrm>
            <a:off x="2765425" y="2249488"/>
            <a:ext cx="361950" cy="1754969"/>
          </a:xfrm>
          <a:prstGeom prst="rect">
            <a:avLst/>
          </a:prstGeom>
          <a:noFill/>
          <a:ln w="9525">
            <a:noFill/>
            <a:miter lim="800000"/>
            <a:headEnd/>
            <a:tailEnd/>
          </a:ln>
        </p:spPr>
        <p:txBody>
          <a:bodyPr lIns="92075" tIns="46038" rIns="92075" bIns="46038">
            <a:spAutoFit/>
          </a:bodyPr>
          <a:lstStyle/>
          <a:p>
            <a:r>
              <a:rPr lang="en-US" b="1" i="1" dirty="0"/>
              <a:t>P</a:t>
            </a:r>
          </a:p>
          <a:p>
            <a:r>
              <a:rPr lang="en-US" b="1" i="1" dirty="0" err="1" smtClean="0"/>
              <a:t>eople</a:t>
            </a:r>
            <a:endParaRPr lang="en-US" b="1" i="1" dirty="0"/>
          </a:p>
        </p:txBody>
      </p:sp>
      <p:sp>
        <p:nvSpPr>
          <p:cNvPr id="20501" name="Oval 28"/>
          <p:cNvSpPr>
            <a:spLocks noChangeArrowheads="1"/>
          </p:cNvSpPr>
          <p:nvPr/>
        </p:nvSpPr>
        <p:spPr bwMode="auto">
          <a:xfrm>
            <a:off x="7162800" y="4343400"/>
            <a:ext cx="1295400" cy="381000"/>
          </a:xfrm>
          <a:prstGeom prst="ellipse">
            <a:avLst/>
          </a:prstGeom>
          <a:noFill/>
          <a:ln w="9525">
            <a:noFill/>
            <a:round/>
            <a:headEnd/>
            <a:tailEnd/>
          </a:ln>
        </p:spPr>
        <p:txBody>
          <a:bodyPr wrap="none" anchor="ctr"/>
          <a:lstStyle/>
          <a:p>
            <a:endParaRPr lang="en-US">
              <a:latin typeface="Verdana" pitchFamily="34" charset="0"/>
            </a:endParaRPr>
          </a:p>
        </p:txBody>
      </p:sp>
      <p:sp>
        <p:nvSpPr>
          <p:cNvPr id="20502" name="Oval 29"/>
          <p:cNvSpPr>
            <a:spLocks noChangeArrowheads="1"/>
          </p:cNvSpPr>
          <p:nvPr/>
        </p:nvSpPr>
        <p:spPr bwMode="auto">
          <a:xfrm>
            <a:off x="7239000" y="4343400"/>
            <a:ext cx="990600" cy="381000"/>
          </a:xfrm>
          <a:prstGeom prst="ellipse">
            <a:avLst/>
          </a:prstGeom>
          <a:noFill/>
          <a:ln w="9525">
            <a:noFill/>
            <a:round/>
            <a:headEnd/>
            <a:tailEnd/>
          </a:ln>
        </p:spPr>
        <p:txBody>
          <a:bodyPr wrap="none" lIns="92075" tIns="46038" rIns="92075" bIns="46038" anchor="ctr"/>
          <a:lstStyle/>
          <a:p>
            <a:pPr algn="ctr"/>
            <a:endParaRPr lang="en-US" sz="1200">
              <a:latin typeface="Verdana" pitchFamily="34" charset="0"/>
            </a:endParaRPr>
          </a:p>
        </p:txBody>
      </p:sp>
      <p:sp>
        <p:nvSpPr>
          <p:cNvPr id="2079" name="Oval 31"/>
          <p:cNvSpPr>
            <a:spLocks noChangeArrowheads="1"/>
          </p:cNvSpPr>
          <p:nvPr/>
        </p:nvSpPr>
        <p:spPr bwMode="auto">
          <a:xfrm>
            <a:off x="7072313" y="4071938"/>
            <a:ext cx="1219200" cy="533400"/>
          </a:xfrm>
          <a:prstGeom prst="ellipse">
            <a:avLst/>
          </a:prstGeom>
          <a:noFill/>
          <a:ln w="9525">
            <a:noFill/>
            <a:round/>
            <a:headEnd/>
            <a:tailEnd/>
          </a:ln>
          <a:effectLst>
            <a:outerShdw dist="107763" dir="2700000" algn="ctr" rotWithShape="0">
              <a:schemeClr val="bg2"/>
            </a:outerShdw>
          </a:effectLst>
        </p:spPr>
        <p:txBody>
          <a:bodyPr wrap="none" lIns="92075" tIns="46038" rIns="92075" bIns="46038" anchor="ctr"/>
          <a:lstStyle/>
          <a:p>
            <a:pPr algn="ctr" fontAlgn="auto">
              <a:spcBef>
                <a:spcPts val="0"/>
              </a:spcBef>
              <a:spcAft>
                <a:spcPts val="0"/>
              </a:spcAft>
              <a:defRPr/>
            </a:pPr>
            <a:r>
              <a:rPr lang="en-US" sz="1600" b="1" dirty="0" smtClean="0">
                <a:solidFill>
                  <a:srgbClr val="150C8E"/>
                </a:solidFill>
              </a:rPr>
              <a:t>High risk</a:t>
            </a:r>
            <a:endParaRPr lang="en-US" sz="1600" b="1" dirty="0">
              <a:solidFill>
                <a:srgbClr val="150C8E"/>
              </a:solidFill>
            </a:endParaRPr>
          </a:p>
        </p:txBody>
      </p:sp>
      <p:sp>
        <p:nvSpPr>
          <p:cNvPr id="20504" name="Oval 34"/>
          <p:cNvSpPr>
            <a:spLocks noChangeArrowheads="1"/>
          </p:cNvSpPr>
          <p:nvPr/>
        </p:nvSpPr>
        <p:spPr bwMode="auto">
          <a:xfrm>
            <a:off x="3810000" y="2209800"/>
            <a:ext cx="1371600" cy="685800"/>
          </a:xfrm>
          <a:prstGeom prst="ellipse">
            <a:avLst/>
          </a:prstGeom>
          <a:noFill/>
          <a:ln w="9525">
            <a:noFill/>
            <a:round/>
            <a:headEnd/>
            <a:tailEnd/>
          </a:ln>
        </p:spPr>
        <p:txBody>
          <a:bodyPr wrap="none" anchor="ctr"/>
          <a:lstStyle/>
          <a:p>
            <a:endParaRPr lang="en-US">
              <a:latin typeface="Verdana" pitchFamily="34" charset="0"/>
            </a:endParaRPr>
          </a:p>
        </p:txBody>
      </p:sp>
      <p:sp>
        <p:nvSpPr>
          <p:cNvPr id="20505" name="Oval 35"/>
          <p:cNvSpPr>
            <a:spLocks noChangeArrowheads="1"/>
          </p:cNvSpPr>
          <p:nvPr/>
        </p:nvSpPr>
        <p:spPr bwMode="auto">
          <a:xfrm>
            <a:off x="3886200" y="2286000"/>
            <a:ext cx="1143000" cy="533400"/>
          </a:xfrm>
          <a:prstGeom prst="ellipse">
            <a:avLst/>
          </a:prstGeom>
          <a:noFill/>
          <a:ln w="9525">
            <a:noFill/>
            <a:round/>
            <a:headEnd/>
            <a:tailEnd/>
          </a:ln>
        </p:spPr>
        <p:txBody>
          <a:bodyPr wrap="none" anchor="ctr"/>
          <a:lstStyle/>
          <a:p>
            <a:endParaRPr lang="en-US">
              <a:latin typeface="Verdana" pitchFamily="34" charset="0"/>
            </a:endParaRPr>
          </a:p>
        </p:txBody>
      </p:sp>
      <p:sp>
        <p:nvSpPr>
          <p:cNvPr id="2084" name="Oval 36"/>
          <p:cNvSpPr>
            <a:spLocks noChangeArrowheads="1"/>
          </p:cNvSpPr>
          <p:nvPr/>
        </p:nvSpPr>
        <p:spPr bwMode="auto">
          <a:xfrm>
            <a:off x="3686180" y="1828800"/>
            <a:ext cx="1600200" cy="533400"/>
          </a:xfrm>
          <a:prstGeom prst="ellipse">
            <a:avLst/>
          </a:prstGeom>
          <a:noFill/>
          <a:ln w="9525">
            <a:noFill/>
            <a:round/>
            <a:headEnd/>
            <a:tailEnd/>
          </a:ln>
          <a:effectLst>
            <a:outerShdw dist="107763" dir="2700000" algn="ctr" rotWithShape="0">
              <a:schemeClr val="bg2"/>
            </a:outerShdw>
          </a:effectLst>
        </p:spPr>
        <p:txBody>
          <a:bodyPr wrap="none" lIns="92075" tIns="46038" rIns="92075" bIns="46038" anchor="ctr"/>
          <a:lstStyle/>
          <a:p>
            <a:pPr algn="ctr" fontAlgn="auto">
              <a:spcBef>
                <a:spcPts val="0"/>
              </a:spcBef>
              <a:spcAft>
                <a:spcPts val="0"/>
              </a:spcAft>
              <a:defRPr/>
            </a:pPr>
            <a:r>
              <a:rPr lang="en-US" sz="1600" b="1" dirty="0" smtClean="0">
                <a:solidFill>
                  <a:srgbClr val="150C8E"/>
                </a:solidFill>
              </a:rPr>
              <a:t>High frustration</a:t>
            </a:r>
            <a:endParaRPr lang="en-US" sz="1600" b="1" dirty="0">
              <a:solidFill>
                <a:srgbClr val="150C8E"/>
              </a:solidFill>
              <a:effectLst>
                <a:outerShdw blurRad="38100" dist="38100" dir="2700000" algn="tl">
                  <a:srgbClr val="FFFFFF"/>
                </a:outerShdw>
              </a:effectLst>
            </a:endParaRPr>
          </a:p>
        </p:txBody>
      </p:sp>
      <p:sp>
        <p:nvSpPr>
          <p:cNvPr id="2097" name="AutoShape 49"/>
          <p:cNvSpPr>
            <a:spLocks noChangeArrowheads="1"/>
          </p:cNvSpPr>
          <p:nvPr/>
        </p:nvSpPr>
        <p:spPr bwMode="auto">
          <a:xfrm>
            <a:off x="6572264" y="1785926"/>
            <a:ext cx="2428860" cy="1524000"/>
          </a:xfrm>
          <a:prstGeom prst="irregularSeal1">
            <a:avLst/>
          </a:prstGeom>
          <a:noFill/>
          <a:ln w="9525">
            <a:noFill/>
            <a:miter lim="800000"/>
            <a:headEnd/>
            <a:tailEnd/>
          </a:ln>
          <a:effectLst>
            <a:outerShdw dist="107763" dir="18900000" algn="ctr" rotWithShape="0">
              <a:schemeClr val="bg2"/>
            </a:outerShdw>
          </a:effectLst>
        </p:spPr>
        <p:txBody>
          <a:bodyPr wrap="none" anchor="ctr"/>
          <a:lstStyle/>
          <a:p>
            <a:pPr algn="ctr" fontAlgn="auto">
              <a:spcBef>
                <a:spcPts val="0"/>
              </a:spcBef>
              <a:spcAft>
                <a:spcPts val="0"/>
              </a:spcAft>
              <a:defRPr/>
            </a:pPr>
            <a:r>
              <a:rPr lang="en-US" sz="1400" b="1" dirty="0" smtClean="0">
                <a:solidFill>
                  <a:srgbClr val="150C8E"/>
                </a:solidFill>
                <a:latin typeface="+mn-lt"/>
              </a:rPr>
              <a:t>Performance</a:t>
            </a:r>
          </a:p>
          <a:p>
            <a:pPr algn="ctr" fontAlgn="auto">
              <a:spcBef>
                <a:spcPts val="0"/>
              </a:spcBef>
              <a:spcAft>
                <a:spcPts val="0"/>
              </a:spcAft>
              <a:defRPr/>
            </a:pPr>
            <a:r>
              <a:rPr lang="en-US" sz="1400" b="1" dirty="0" smtClean="0">
                <a:solidFill>
                  <a:srgbClr val="150C8E"/>
                </a:solidFill>
                <a:latin typeface="+mn-lt"/>
              </a:rPr>
              <a:t>improvement</a:t>
            </a:r>
            <a:endParaRPr lang="en-US" sz="1400" b="1" dirty="0">
              <a:solidFill>
                <a:srgbClr val="150C8E"/>
              </a:solidFill>
              <a:latin typeface="+mn-lt"/>
            </a:endParaRPr>
          </a:p>
        </p:txBody>
      </p:sp>
      <p:sp>
        <p:nvSpPr>
          <p:cNvPr id="20509" name="Arc 50"/>
          <p:cNvSpPr>
            <a:spLocks/>
          </p:cNvSpPr>
          <p:nvPr/>
        </p:nvSpPr>
        <p:spPr bwMode="auto">
          <a:xfrm rot="-10474938">
            <a:off x="4267200" y="2590800"/>
            <a:ext cx="2743200" cy="1676400"/>
          </a:xfrm>
          <a:custGeom>
            <a:avLst/>
            <a:gdLst>
              <a:gd name="T0" fmla="*/ 0 w 21600"/>
              <a:gd name="T1" fmla="*/ 0 h 21600"/>
              <a:gd name="T2" fmla="*/ 2743200 w 21600"/>
              <a:gd name="T3" fmla="*/ 1676400 h 21600"/>
              <a:gd name="T4" fmla="*/ 0 w 21600"/>
              <a:gd name="T5" fmla="*/ 16764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type="triangle" w="med" len="med"/>
            <a:tailEnd type="triangle" w="med" len="med"/>
          </a:ln>
        </p:spPr>
        <p:txBody>
          <a:bodyPr wrap="none" anchor="ctr"/>
          <a:lstStyle/>
          <a:p>
            <a:endParaRPr lang="en-US">
              <a:latin typeface="Verdana" pitchFamily="34" charset="0"/>
            </a:endParaRPr>
          </a:p>
        </p:txBody>
      </p:sp>
      <p:sp>
        <p:nvSpPr>
          <p:cNvPr id="20510"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a:solidFill>
                  <a:srgbClr val="002060"/>
                </a:solidFill>
                <a:latin typeface="Verdana" pitchFamily="34" charset="0"/>
              </a:rPr>
              <a:t>People and technology alignment</a:t>
            </a:r>
          </a:p>
        </p:txBody>
      </p:sp>
      <p:sp>
        <p:nvSpPr>
          <p:cNvPr id="31" name="TextBox 30"/>
          <p:cNvSpPr txBox="1"/>
          <p:nvPr/>
        </p:nvSpPr>
        <p:spPr>
          <a:xfrm>
            <a:off x="285720" y="6072206"/>
            <a:ext cx="2500330" cy="307777"/>
          </a:xfrm>
          <a:prstGeom prst="rect">
            <a:avLst/>
          </a:prstGeom>
          <a:noFill/>
        </p:spPr>
        <p:txBody>
          <a:bodyPr wrap="square" rtlCol="0">
            <a:spAutoFit/>
          </a:bodyPr>
          <a:lstStyle/>
          <a:p>
            <a:r>
              <a:rPr lang="en-ZA" sz="1400" dirty="0" smtClean="0"/>
              <a:t>After Dr Fritz </a:t>
            </a:r>
            <a:r>
              <a:rPr lang="en-US" sz="1400" dirty="0" smtClean="0"/>
              <a:t>Hölscher</a:t>
            </a:r>
            <a:endParaRPr lang="en-US" sz="1400" dirty="0"/>
          </a:p>
        </p:txBody>
      </p:sp>
      <p:sp>
        <p:nvSpPr>
          <p:cNvPr id="32" name="Content Placeholder 2"/>
          <p:cNvSpPr txBox="1">
            <a:spLocks/>
          </p:cNvSpPr>
          <p:nvPr/>
        </p:nvSpPr>
        <p:spPr>
          <a:xfrm>
            <a:off x="-214346" y="2143116"/>
            <a:ext cx="2857488" cy="4411675"/>
          </a:xfrm>
          <a:prstGeom prst="rect">
            <a:avLst/>
          </a:prstGeom>
        </p:spPr>
        <p:txBody>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ZA" sz="1600" b="1" dirty="0" smtClean="0">
                <a:solidFill>
                  <a:srgbClr val="150C8E"/>
                </a:solidFill>
              </a:rPr>
              <a:t>Empowerment</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ZA" sz="1600" b="1" i="0" u="none" strike="noStrike" kern="1200" cap="none" spc="0" normalizeH="0" baseline="0" noProof="0" dirty="0" smtClean="0">
                <a:ln>
                  <a:noFill/>
                </a:ln>
                <a:solidFill>
                  <a:srgbClr val="150C8E"/>
                </a:solidFill>
                <a:effectLst/>
                <a:uLnTx/>
                <a:uFillTx/>
                <a:latin typeface="+mn-lt"/>
                <a:ea typeface="+mn-ea"/>
                <a:cs typeface="+mn-cs"/>
              </a:rPr>
              <a:t>Commitment</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ZA" sz="1600" b="1" dirty="0" smtClean="0">
                <a:solidFill>
                  <a:srgbClr val="150C8E"/>
                </a:solidFill>
              </a:rPr>
              <a:t>Ownership</a:t>
            </a:r>
            <a:endParaRPr kumimoji="0" lang="en-ZA" sz="1600" b="1"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ZA" sz="1600" b="1" dirty="0" smtClean="0">
                <a:solidFill>
                  <a:srgbClr val="150C8E"/>
                </a:solidFill>
              </a:rPr>
              <a:t>Experience</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ZA" sz="1600" b="1" dirty="0" smtClean="0">
                <a:solidFill>
                  <a:srgbClr val="150C8E"/>
                </a:solidFill>
              </a:rPr>
              <a:t>Knowledge</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ZA" sz="1600" b="1" i="0" u="none" strike="noStrike" kern="1200" cap="none" spc="0" normalizeH="0" baseline="0" noProof="0" dirty="0" smtClean="0">
                <a:ln>
                  <a:noFill/>
                </a:ln>
                <a:solidFill>
                  <a:srgbClr val="150C8E"/>
                </a:solidFill>
                <a:effectLst/>
                <a:uLnTx/>
                <a:uFillTx/>
                <a:latin typeface="+mn-lt"/>
                <a:ea typeface="+mn-ea"/>
                <a:cs typeface="+mn-cs"/>
              </a:rPr>
              <a:t>Participation</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lang="en-ZA" sz="1600" b="1" dirty="0" smtClean="0">
                <a:solidFill>
                  <a:srgbClr val="150C8E"/>
                </a:solidFill>
              </a:rPr>
              <a:t>Consultation</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ZA" sz="1600" b="1" i="0" u="none" strike="noStrike" kern="1200" cap="none" spc="0" normalizeH="0" baseline="0" noProof="0" dirty="0" smtClean="0">
                <a:ln>
                  <a:noFill/>
                </a:ln>
                <a:solidFill>
                  <a:srgbClr val="150C8E"/>
                </a:solidFill>
                <a:effectLst/>
                <a:uLnTx/>
                <a:uFillTx/>
                <a:latin typeface="+mn-lt"/>
                <a:ea typeface="+mn-ea"/>
                <a:cs typeface="+mn-cs"/>
              </a:rPr>
              <a:t>Information</a:t>
            </a:r>
            <a:endParaRPr kumimoji="0" lang="en-US" sz="1600" b="1" i="0" u="none" strike="noStrike" kern="1200" cap="none" spc="0" normalizeH="0" baseline="0" noProof="0" dirty="0">
              <a:ln>
                <a:noFill/>
              </a:ln>
              <a:solidFill>
                <a:srgbClr val="150C8E"/>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97"/>
                                        </p:tgtEl>
                                        <p:attrNameLst>
                                          <p:attrName>style.visibility</p:attrName>
                                        </p:attrNameLst>
                                      </p:cBhvr>
                                      <p:to>
                                        <p:strVal val="visible"/>
                                      </p:to>
                                    </p:set>
                                    <p:animEffect transition="in" filter="fade">
                                      <p:cBhvr>
                                        <p:cTn id="11" dur="2000"/>
                                        <p:tgtEl>
                                          <p:spTgt spid="209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0498"/>
                                        </p:tgtEl>
                                        <p:attrNameLst>
                                          <p:attrName>style.visibility</p:attrName>
                                        </p:attrNameLst>
                                      </p:cBhvr>
                                      <p:to>
                                        <p:strVal val="visible"/>
                                      </p:to>
                                    </p:set>
                                    <p:animEffect transition="in" filter="fade">
                                      <p:cBhvr>
                                        <p:cTn id="15" dur="2000"/>
                                        <p:tgtEl>
                                          <p:spTgt spid="20498"/>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0484"/>
                                        </p:tgtEl>
                                        <p:attrNameLst>
                                          <p:attrName>style.visibility</p:attrName>
                                        </p:attrNameLst>
                                      </p:cBhvr>
                                      <p:to>
                                        <p:strVal val="visible"/>
                                      </p:to>
                                    </p:set>
                                    <p:animEffect transition="in" filter="fade">
                                      <p:cBhvr>
                                        <p:cTn id="19" dur="2000"/>
                                        <p:tgtEl>
                                          <p:spTgt spid="20484"/>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0485"/>
                                        </p:tgtEl>
                                        <p:attrNameLst>
                                          <p:attrName>style.visibility</p:attrName>
                                        </p:attrNameLst>
                                      </p:cBhvr>
                                      <p:to>
                                        <p:strVal val="visible"/>
                                      </p:to>
                                    </p:set>
                                    <p:animEffect transition="in" filter="fade">
                                      <p:cBhvr>
                                        <p:cTn id="23" dur="2000"/>
                                        <p:tgtEl>
                                          <p:spTgt spid="20485"/>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2064">
                                            <p:txEl>
                                              <p:pRg st="0" end="0"/>
                                            </p:txEl>
                                          </p:spTgt>
                                        </p:tgtEl>
                                        <p:attrNameLst>
                                          <p:attrName>style.visibility</p:attrName>
                                        </p:attrNameLst>
                                      </p:cBhvr>
                                      <p:to>
                                        <p:strVal val="visible"/>
                                      </p:to>
                                    </p:set>
                                    <p:animEffect transition="in" filter="fade">
                                      <p:cBhvr>
                                        <p:cTn id="27" dur="2000"/>
                                        <p:tgtEl>
                                          <p:spTgt spid="2064">
                                            <p:txEl>
                                              <p:pRg st="0" end="0"/>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2064">
                                            <p:txEl>
                                              <p:pRg st="1" end="1"/>
                                            </p:txEl>
                                          </p:spTgt>
                                        </p:tgtEl>
                                        <p:attrNameLst>
                                          <p:attrName>style.visibility</p:attrName>
                                        </p:attrNameLst>
                                      </p:cBhvr>
                                      <p:to>
                                        <p:strVal val="visible"/>
                                      </p:to>
                                    </p:set>
                                    <p:animEffect transition="in" filter="fade">
                                      <p:cBhvr>
                                        <p:cTn id="31" dur="2000"/>
                                        <p:tgtEl>
                                          <p:spTgt spid="2064">
                                            <p:txEl>
                                              <p:pRg st="1" end="1"/>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2064">
                                            <p:txEl>
                                              <p:pRg st="2" end="2"/>
                                            </p:txEl>
                                          </p:spTgt>
                                        </p:tgtEl>
                                        <p:attrNameLst>
                                          <p:attrName>style.visibility</p:attrName>
                                        </p:attrNameLst>
                                      </p:cBhvr>
                                      <p:to>
                                        <p:strVal val="visible"/>
                                      </p:to>
                                    </p:set>
                                    <p:animEffect transition="in" filter="fade">
                                      <p:cBhvr>
                                        <p:cTn id="35" dur="2000"/>
                                        <p:tgtEl>
                                          <p:spTgt spid="2064">
                                            <p:txEl>
                                              <p:pRg st="2" end="2"/>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2064">
                                            <p:txEl>
                                              <p:pRg st="3" end="3"/>
                                            </p:txEl>
                                          </p:spTgt>
                                        </p:tgtEl>
                                        <p:attrNameLst>
                                          <p:attrName>style.visibility</p:attrName>
                                        </p:attrNameLst>
                                      </p:cBhvr>
                                      <p:to>
                                        <p:strVal val="visible"/>
                                      </p:to>
                                    </p:set>
                                    <p:animEffect transition="in" filter="fade">
                                      <p:cBhvr>
                                        <p:cTn id="39" dur="2000"/>
                                        <p:tgtEl>
                                          <p:spTgt spid="2064">
                                            <p:txEl>
                                              <p:pRg st="3" end="3"/>
                                            </p:txEl>
                                          </p:spTgt>
                                        </p:tgtEl>
                                      </p:cBhvr>
                                    </p:animEffect>
                                  </p:childTnLst>
                                </p:cTn>
                              </p:par>
                            </p:childTnLst>
                          </p:cTn>
                        </p:par>
                        <p:par>
                          <p:cTn id="40" fill="hold">
                            <p:stCondLst>
                              <p:cond delay="18000"/>
                            </p:stCondLst>
                            <p:childTnLst>
                              <p:par>
                                <p:cTn id="41" presetID="10" presetClass="entr" presetSubtype="0" fill="hold" grpId="0" nodeType="afterEffect">
                                  <p:stCondLst>
                                    <p:cond delay="0"/>
                                  </p:stCondLst>
                                  <p:childTnLst>
                                    <p:set>
                                      <p:cBhvr>
                                        <p:cTn id="42" dur="1" fill="hold">
                                          <p:stCondLst>
                                            <p:cond delay="0"/>
                                          </p:stCondLst>
                                        </p:cTn>
                                        <p:tgtEl>
                                          <p:spTgt spid="2079"/>
                                        </p:tgtEl>
                                        <p:attrNameLst>
                                          <p:attrName>style.visibility</p:attrName>
                                        </p:attrNameLst>
                                      </p:cBhvr>
                                      <p:to>
                                        <p:strVal val="visible"/>
                                      </p:to>
                                    </p:set>
                                    <p:animEffect transition="in" filter="fade">
                                      <p:cBhvr>
                                        <p:cTn id="43" dur="2000"/>
                                        <p:tgtEl>
                                          <p:spTgt spid="2079"/>
                                        </p:tgtEl>
                                      </p:cBhvr>
                                    </p:animEffect>
                                  </p:childTnLst>
                                </p:cTn>
                              </p:par>
                            </p:childTnLst>
                          </p:cTn>
                        </p:par>
                        <p:par>
                          <p:cTn id="44" fill="hold">
                            <p:stCondLst>
                              <p:cond delay="20000"/>
                            </p:stCondLst>
                            <p:childTnLst>
                              <p:par>
                                <p:cTn id="45" presetID="10" presetClass="entr" presetSubtype="0" fill="hold" grpId="0" nodeType="afterEffect">
                                  <p:stCondLst>
                                    <p:cond delay="0"/>
                                  </p:stCondLst>
                                  <p:childTnLst>
                                    <p:set>
                                      <p:cBhvr>
                                        <p:cTn id="46" dur="1" fill="hold">
                                          <p:stCondLst>
                                            <p:cond delay="0"/>
                                          </p:stCondLst>
                                        </p:cTn>
                                        <p:tgtEl>
                                          <p:spTgt spid="20483"/>
                                        </p:tgtEl>
                                        <p:attrNameLst>
                                          <p:attrName>style.visibility</p:attrName>
                                        </p:attrNameLst>
                                      </p:cBhvr>
                                      <p:to>
                                        <p:strVal val="visible"/>
                                      </p:to>
                                    </p:set>
                                    <p:animEffect transition="in" filter="fade">
                                      <p:cBhvr>
                                        <p:cTn id="47" dur="2000"/>
                                        <p:tgtEl>
                                          <p:spTgt spid="20483"/>
                                        </p:tgtEl>
                                      </p:cBhvr>
                                    </p:animEffect>
                                  </p:childTnLst>
                                </p:cTn>
                              </p:par>
                            </p:childTnLst>
                          </p:cTn>
                        </p:par>
                        <p:par>
                          <p:cTn id="48" fill="hold">
                            <p:stCondLst>
                              <p:cond delay="22000"/>
                            </p:stCondLst>
                            <p:childTnLst>
                              <p:par>
                                <p:cTn id="49" presetID="10" presetClass="entr" presetSubtype="0" fill="hold" grpId="0" nodeType="afterEffect">
                                  <p:stCondLst>
                                    <p:cond delay="0"/>
                                  </p:stCondLst>
                                  <p:childTnLst>
                                    <p:set>
                                      <p:cBhvr>
                                        <p:cTn id="50" dur="1" fill="hold">
                                          <p:stCondLst>
                                            <p:cond delay="0"/>
                                          </p:stCondLst>
                                        </p:cTn>
                                        <p:tgtEl>
                                          <p:spTgt spid="20500"/>
                                        </p:tgtEl>
                                        <p:attrNameLst>
                                          <p:attrName>style.visibility</p:attrName>
                                        </p:attrNameLst>
                                      </p:cBhvr>
                                      <p:to>
                                        <p:strVal val="visible"/>
                                      </p:to>
                                    </p:set>
                                    <p:animEffect transition="in" filter="fade">
                                      <p:cBhvr>
                                        <p:cTn id="51" dur="2000"/>
                                        <p:tgtEl>
                                          <p:spTgt spid="20500"/>
                                        </p:tgtEl>
                                      </p:cBhvr>
                                    </p:animEffect>
                                  </p:childTnLst>
                                </p:cTn>
                              </p:par>
                            </p:childTnLst>
                          </p:cTn>
                        </p:par>
                        <p:par>
                          <p:cTn id="52" fill="hold">
                            <p:stCondLst>
                              <p:cond delay="24000"/>
                            </p:stCondLst>
                            <p:childTnLst>
                              <p:par>
                                <p:cTn id="53" presetID="10" presetClass="entr" presetSubtype="0" fill="hold" nodeType="afterEffect">
                                  <p:stCondLst>
                                    <p:cond delay="0"/>
                                  </p:stCondLst>
                                  <p:childTnLst>
                                    <p:set>
                                      <p:cBhvr>
                                        <p:cTn id="54" dur="1" fill="hold">
                                          <p:stCondLst>
                                            <p:cond delay="0"/>
                                          </p:stCondLst>
                                        </p:cTn>
                                        <p:tgtEl>
                                          <p:spTgt spid="32">
                                            <p:txEl>
                                              <p:pRg st="7" end="7"/>
                                            </p:txEl>
                                          </p:spTgt>
                                        </p:tgtEl>
                                        <p:attrNameLst>
                                          <p:attrName>style.visibility</p:attrName>
                                        </p:attrNameLst>
                                      </p:cBhvr>
                                      <p:to>
                                        <p:strVal val="visible"/>
                                      </p:to>
                                    </p:set>
                                    <p:animEffect transition="in" filter="fade">
                                      <p:cBhvr>
                                        <p:cTn id="55" dur="2000"/>
                                        <p:tgtEl>
                                          <p:spTgt spid="32">
                                            <p:txEl>
                                              <p:pRg st="7" end="7"/>
                                            </p:txEl>
                                          </p:spTgt>
                                        </p:tgtEl>
                                      </p:cBhvr>
                                    </p:animEffect>
                                  </p:childTnLst>
                                </p:cTn>
                              </p:par>
                            </p:childTnLst>
                          </p:cTn>
                        </p:par>
                        <p:par>
                          <p:cTn id="56" fill="hold">
                            <p:stCondLst>
                              <p:cond delay="26000"/>
                            </p:stCondLst>
                            <p:childTnLst>
                              <p:par>
                                <p:cTn id="57" presetID="10" presetClass="entr" presetSubtype="0" fill="hold" nodeType="afterEffect">
                                  <p:stCondLst>
                                    <p:cond delay="0"/>
                                  </p:stCondLst>
                                  <p:childTnLst>
                                    <p:set>
                                      <p:cBhvr>
                                        <p:cTn id="58" dur="1" fill="hold">
                                          <p:stCondLst>
                                            <p:cond delay="0"/>
                                          </p:stCondLst>
                                        </p:cTn>
                                        <p:tgtEl>
                                          <p:spTgt spid="32">
                                            <p:txEl>
                                              <p:pRg st="6" end="6"/>
                                            </p:txEl>
                                          </p:spTgt>
                                        </p:tgtEl>
                                        <p:attrNameLst>
                                          <p:attrName>style.visibility</p:attrName>
                                        </p:attrNameLst>
                                      </p:cBhvr>
                                      <p:to>
                                        <p:strVal val="visible"/>
                                      </p:to>
                                    </p:set>
                                    <p:animEffect transition="in" filter="fade">
                                      <p:cBhvr>
                                        <p:cTn id="59" dur="2000"/>
                                        <p:tgtEl>
                                          <p:spTgt spid="32">
                                            <p:txEl>
                                              <p:pRg st="6" end="6"/>
                                            </p:txEl>
                                          </p:spTgt>
                                        </p:tgtEl>
                                      </p:cBhvr>
                                    </p:animEffect>
                                  </p:childTnLst>
                                </p:cTn>
                              </p:par>
                            </p:childTnLst>
                          </p:cTn>
                        </p:par>
                        <p:par>
                          <p:cTn id="60" fill="hold">
                            <p:stCondLst>
                              <p:cond delay="28000"/>
                            </p:stCondLst>
                            <p:childTnLst>
                              <p:par>
                                <p:cTn id="61" presetID="10" presetClass="entr" presetSubtype="0" fill="hold" nodeType="afterEffect">
                                  <p:stCondLst>
                                    <p:cond delay="0"/>
                                  </p:stCondLst>
                                  <p:childTnLst>
                                    <p:set>
                                      <p:cBhvr>
                                        <p:cTn id="62" dur="1" fill="hold">
                                          <p:stCondLst>
                                            <p:cond delay="0"/>
                                          </p:stCondLst>
                                        </p:cTn>
                                        <p:tgtEl>
                                          <p:spTgt spid="32">
                                            <p:txEl>
                                              <p:pRg st="5" end="5"/>
                                            </p:txEl>
                                          </p:spTgt>
                                        </p:tgtEl>
                                        <p:attrNameLst>
                                          <p:attrName>style.visibility</p:attrName>
                                        </p:attrNameLst>
                                      </p:cBhvr>
                                      <p:to>
                                        <p:strVal val="visible"/>
                                      </p:to>
                                    </p:set>
                                    <p:animEffect transition="in" filter="fade">
                                      <p:cBhvr>
                                        <p:cTn id="63" dur="2000"/>
                                        <p:tgtEl>
                                          <p:spTgt spid="32">
                                            <p:txEl>
                                              <p:pRg st="5" end="5"/>
                                            </p:txEl>
                                          </p:spTgt>
                                        </p:tgtEl>
                                      </p:cBhvr>
                                    </p:animEffect>
                                  </p:childTnLst>
                                </p:cTn>
                              </p:par>
                            </p:childTnLst>
                          </p:cTn>
                        </p:par>
                        <p:par>
                          <p:cTn id="64" fill="hold">
                            <p:stCondLst>
                              <p:cond delay="30000"/>
                            </p:stCondLst>
                            <p:childTnLst>
                              <p:par>
                                <p:cTn id="65" presetID="10" presetClass="entr" presetSubtype="0" fill="hold" nodeType="afterEffect">
                                  <p:stCondLst>
                                    <p:cond delay="0"/>
                                  </p:stCondLst>
                                  <p:childTnLst>
                                    <p:set>
                                      <p:cBhvr>
                                        <p:cTn id="66" dur="1" fill="hold">
                                          <p:stCondLst>
                                            <p:cond delay="0"/>
                                          </p:stCondLst>
                                        </p:cTn>
                                        <p:tgtEl>
                                          <p:spTgt spid="32">
                                            <p:txEl>
                                              <p:pRg st="4" end="4"/>
                                            </p:txEl>
                                          </p:spTgt>
                                        </p:tgtEl>
                                        <p:attrNameLst>
                                          <p:attrName>style.visibility</p:attrName>
                                        </p:attrNameLst>
                                      </p:cBhvr>
                                      <p:to>
                                        <p:strVal val="visible"/>
                                      </p:to>
                                    </p:set>
                                    <p:animEffect transition="in" filter="fade">
                                      <p:cBhvr>
                                        <p:cTn id="67" dur="2000"/>
                                        <p:tgtEl>
                                          <p:spTgt spid="32">
                                            <p:txEl>
                                              <p:pRg st="4" end="4"/>
                                            </p:txEl>
                                          </p:spTgt>
                                        </p:tgtEl>
                                      </p:cBhvr>
                                    </p:animEffect>
                                  </p:childTnLst>
                                </p:cTn>
                              </p:par>
                            </p:childTnLst>
                          </p:cTn>
                        </p:par>
                        <p:par>
                          <p:cTn id="68" fill="hold">
                            <p:stCondLst>
                              <p:cond delay="32000"/>
                            </p:stCondLst>
                            <p:childTnLst>
                              <p:par>
                                <p:cTn id="69" presetID="10" presetClass="entr" presetSubtype="0" fill="hold" nodeType="afterEffect">
                                  <p:stCondLst>
                                    <p:cond delay="0"/>
                                  </p:stCondLst>
                                  <p:childTnLst>
                                    <p:set>
                                      <p:cBhvr>
                                        <p:cTn id="70" dur="1" fill="hold">
                                          <p:stCondLst>
                                            <p:cond delay="0"/>
                                          </p:stCondLst>
                                        </p:cTn>
                                        <p:tgtEl>
                                          <p:spTgt spid="32">
                                            <p:txEl>
                                              <p:pRg st="3" end="3"/>
                                            </p:txEl>
                                          </p:spTgt>
                                        </p:tgtEl>
                                        <p:attrNameLst>
                                          <p:attrName>style.visibility</p:attrName>
                                        </p:attrNameLst>
                                      </p:cBhvr>
                                      <p:to>
                                        <p:strVal val="visible"/>
                                      </p:to>
                                    </p:set>
                                    <p:animEffect transition="in" filter="fade">
                                      <p:cBhvr>
                                        <p:cTn id="71" dur="2000"/>
                                        <p:tgtEl>
                                          <p:spTgt spid="32">
                                            <p:txEl>
                                              <p:pRg st="3" end="3"/>
                                            </p:txEl>
                                          </p:spTgt>
                                        </p:tgtEl>
                                      </p:cBhvr>
                                    </p:animEffect>
                                  </p:childTnLst>
                                </p:cTn>
                              </p:par>
                            </p:childTnLst>
                          </p:cTn>
                        </p:par>
                        <p:par>
                          <p:cTn id="72" fill="hold">
                            <p:stCondLst>
                              <p:cond delay="34000"/>
                            </p:stCondLst>
                            <p:childTnLst>
                              <p:par>
                                <p:cTn id="73" presetID="10" presetClass="entr" presetSubtype="0" fill="hold" nodeType="afterEffect">
                                  <p:stCondLst>
                                    <p:cond delay="0"/>
                                  </p:stCondLst>
                                  <p:childTnLst>
                                    <p:set>
                                      <p:cBhvr>
                                        <p:cTn id="74" dur="1" fill="hold">
                                          <p:stCondLst>
                                            <p:cond delay="0"/>
                                          </p:stCondLst>
                                        </p:cTn>
                                        <p:tgtEl>
                                          <p:spTgt spid="32">
                                            <p:txEl>
                                              <p:pRg st="2" end="2"/>
                                            </p:txEl>
                                          </p:spTgt>
                                        </p:tgtEl>
                                        <p:attrNameLst>
                                          <p:attrName>style.visibility</p:attrName>
                                        </p:attrNameLst>
                                      </p:cBhvr>
                                      <p:to>
                                        <p:strVal val="visible"/>
                                      </p:to>
                                    </p:set>
                                    <p:animEffect transition="in" filter="fade">
                                      <p:cBhvr>
                                        <p:cTn id="75" dur="2000"/>
                                        <p:tgtEl>
                                          <p:spTgt spid="32">
                                            <p:txEl>
                                              <p:pRg st="2" end="2"/>
                                            </p:txEl>
                                          </p:spTgt>
                                        </p:tgtEl>
                                      </p:cBhvr>
                                    </p:animEffect>
                                  </p:childTnLst>
                                </p:cTn>
                              </p:par>
                            </p:childTnLst>
                          </p:cTn>
                        </p:par>
                        <p:par>
                          <p:cTn id="76" fill="hold">
                            <p:stCondLst>
                              <p:cond delay="36000"/>
                            </p:stCondLst>
                            <p:childTnLst>
                              <p:par>
                                <p:cTn id="77" presetID="10" presetClass="entr" presetSubtype="0" fill="hold" nodeType="afterEffect">
                                  <p:stCondLst>
                                    <p:cond delay="0"/>
                                  </p:stCondLst>
                                  <p:childTnLst>
                                    <p:set>
                                      <p:cBhvr>
                                        <p:cTn id="78" dur="1" fill="hold">
                                          <p:stCondLst>
                                            <p:cond delay="0"/>
                                          </p:stCondLst>
                                        </p:cTn>
                                        <p:tgtEl>
                                          <p:spTgt spid="32">
                                            <p:txEl>
                                              <p:pRg st="1" end="1"/>
                                            </p:txEl>
                                          </p:spTgt>
                                        </p:tgtEl>
                                        <p:attrNameLst>
                                          <p:attrName>style.visibility</p:attrName>
                                        </p:attrNameLst>
                                      </p:cBhvr>
                                      <p:to>
                                        <p:strVal val="visible"/>
                                      </p:to>
                                    </p:set>
                                    <p:animEffect transition="in" filter="fade">
                                      <p:cBhvr>
                                        <p:cTn id="79" dur="2000"/>
                                        <p:tgtEl>
                                          <p:spTgt spid="32">
                                            <p:txEl>
                                              <p:pRg st="1" end="1"/>
                                            </p:txEl>
                                          </p:spTgt>
                                        </p:tgtEl>
                                      </p:cBhvr>
                                    </p:animEffect>
                                  </p:childTnLst>
                                </p:cTn>
                              </p:par>
                            </p:childTnLst>
                          </p:cTn>
                        </p:par>
                        <p:par>
                          <p:cTn id="80" fill="hold">
                            <p:stCondLst>
                              <p:cond delay="38000"/>
                            </p:stCondLst>
                            <p:childTnLst>
                              <p:par>
                                <p:cTn id="81" presetID="10" presetClass="entr" presetSubtype="0" fill="hold" nodeType="afterEffect">
                                  <p:stCondLst>
                                    <p:cond delay="0"/>
                                  </p:stCondLst>
                                  <p:childTnLst>
                                    <p:set>
                                      <p:cBhvr>
                                        <p:cTn id="82" dur="1" fill="hold">
                                          <p:stCondLst>
                                            <p:cond delay="0"/>
                                          </p:stCondLst>
                                        </p:cTn>
                                        <p:tgtEl>
                                          <p:spTgt spid="32">
                                            <p:txEl>
                                              <p:pRg st="0" end="0"/>
                                            </p:txEl>
                                          </p:spTgt>
                                        </p:tgtEl>
                                        <p:attrNameLst>
                                          <p:attrName>style.visibility</p:attrName>
                                        </p:attrNameLst>
                                      </p:cBhvr>
                                      <p:to>
                                        <p:strVal val="visible"/>
                                      </p:to>
                                    </p:set>
                                    <p:animEffect transition="in" filter="fade">
                                      <p:cBhvr>
                                        <p:cTn id="83" dur="2000"/>
                                        <p:tgtEl>
                                          <p:spTgt spid="32">
                                            <p:txEl>
                                              <p:pRg st="0" end="0"/>
                                            </p:txEl>
                                          </p:spTgt>
                                        </p:tgtEl>
                                      </p:cBhvr>
                                    </p:animEffect>
                                  </p:childTnLst>
                                </p:cTn>
                              </p:par>
                            </p:childTnLst>
                          </p:cTn>
                        </p:par>
                        <p:par>
                          <p:cTn id="84" fill="hold">
                            <p:stCondLst>
                              <p:cond delay="40000"/>
                            </p:stCondLst>
                            <p:childTnLst>
                              <p:par>
                                <p:cTn id="85" presetID="10" presetClass="entr" presetSubtype="0" fill="hold" grpId="0" nodeType="afterEffect">
                                  <p:stCondLst>
                                    <p:cond delay="0"/>
                                  </p:stCondLst>
                                  <p:childTnLst>
                                    <p:set>
                                      <p:cBhvr>
                                        <p:cTn id="86" dur="1" fill="hold">
                                          <p:stCondLst>
                                            <p:cond delay="0"/>
                                          </p:stCondLst>
                                        </p:cTn>
                                        <p:tgtEl>
                                          <p:spTgt spid="2084"/>
                                        </p:tgtEl>
                                        <p:attrNameLst>
                                          <p:attrName>style.visibility</p:attrName>
                                        </p:attrNameLst>
                                      </p:cBhvr>
                                      <p:to>
                                        <p:strVal val="visible"/>
                                      </p:to>
                                    </p:set>
                                    <p:animEffect transition="in" filter="fade">
                                      <p:cBhvr>
                                        <p:cTn id="87" dur="2000"/>
                                        <p:tgtEl>
                                          <p:spTgt spid="2084"/>
                                        </p:tgtEl>
                                      </p:cBhvr>
                                    </p:animEffect>
                                  </p:childTnLst>
                                </p:cTn>
                              </p:par>
                            </p:childTnLst>
                          </p:cTn>
                        </p:par>
                        <p:par>
                          <p:cTn id="88" fill="hold">
                            <p:stCondLst>
                              <p:cond delay="42000"/>
                            </p:stCondLst>
                            <p:childTnLst>
                              <p:par>
                                <p:cTn id="89" presetID="10" presetClass="entr" presetSubtype="0" fill="hold" grpId="0" nodeType="afterEffect">
                                  <p:stCondLst>
                                    <p:cond delay="0"/>
                                  </p:stCondLst>
                                  <p:childTnLst>
                                    <p:set>
                                      <p:cBhvr>
                                        <p:cTn id="90" dur="1" fill="hold">
                                          <p:stCondLst>
                                            <p:cond delay="0"/>
                                          </p:stCondLst>
                                        </p:cTn>
                                        <p:tgtEl>
                                          <p:spTgt spid="20509"/>
                                        </p:tgtEl>
                                        <p:attrNameLst>
                                          <p:attrName>style.visibility</p:attrName>
                                        </p:attrNameLst>
                                      </p:cBhvr>
                                      <p:to>
                                        <p:strVal val="visible"/>
                                      </p:to>
                                    </p:set>
                                    <p:animEffect transition="in" filter="fade">
                                      <p:cBhvr>
                                        <p:cTn id="91" dur="2000"/>
                                        <p:tgtEl>
                                          <p:spTgt spid="20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P spid="20484" grpId="0" animBg="1"/>
      <p:bldP spid="20485" grpId="0"/>
      <p:bldP spid="20498" grpId="0" animBg="1"/>
      <p:bldP spid="20500" grpId="0"/>
      <p:bldP spid="2079" grpId="0"/>
      <p:bldP spid="2084" grpId="0"/>
      <p:bldP spid="2097" grpId="0"/>
      <p:bldP spid="20509"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Question</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Rectangle 4"/>
          <p:cNvSpPr/>
          <p:nvPr/>
        </p:nvSpPr>
        <p:spPr>
          <a:xfrm>
            <a:off x="0" y="1428736"/>
            <a:ext cx="9144000" cy="5429264"/>
          </a:xfrm>
          <a:prstGeom prst="rect">
            <a:avLst/>
          </a:prstGeom>
          <a:solidFill>
            <a:srgbClr val="150C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7158" y="1643050"/>
            <a:ext cx="8072494" cy="646331"/>
          </a:xfrm>
          <a:prstGeom prst="rect">
            <a:avLst/>
          </a:prstGeom>
          <a:noFill/>
        </p:spPr>
        <p:txBody>
          <a:bodyPr wrap="square" rtlCol="0">
            <a:spAutoFit/>
          </a:bodyPr>
          <a:lstStyle/>
          <a:p>
            <a:r>
              <a:rPr lang="en-US" b="1" dirty="0" smtClean="0">
                <a:solidFill>
                  <a:schemeClr val="bg1"/>
                </a:solidFill>
              </a:rPr>
              <a:t>How to fix deficient maintenance and technology management initiatives?</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dige Collapse 06 Cropped.jpg"/>
          <p:cNvPicPr>
            <a:picLocks noChangeAspect="1"/>
          </p:cNvPicPr>
          <p:nvPr/>
        </p:nvPicPr>
        <p:blipFill>
          <a:blip r:embed="rId3" cstate="print"/>
          <a:stretch>
            <a:fillRect/>
          </a:stretch>
        </p:blipFill>
        <p:spPr>
          <a:xfrm>
            <a:off x="0" y="1428736"/>
            <a:ext cx="9144000" cy="5429264"/>
          </a:xfrm>
          <a:prstGeom prst="rect">
            <a:avLst/>
          </a:prstGeom>
        </p:spPr>
      </p:pic>
      <p:sp>
        <p:nvSpPr>
          <p:cNvPr id="6"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do NOT design bridges to stand up  </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Chart 2"/>
          <p:cNvGraphicFramePr>
            <a:graphicFrameLocks/>
          </p:cNvGraphicFramePr>
          <p:nvPr/>
        </p:nvGraphicFramePr>
        <p:xfrm>
          <a:off x="0" y="1143000"/>
          <a:ext cx="9144000" cy="5715000"/>
        </p:xfrm>
        <a:graphic>
          <a:graphicData uri="http://schemas.openxmlformats.org/presentationml/2006/ole">
            <mc:AlternateContent xmlns:mc="http://schemas.openxmlformats.org/markup-compatibility/2006">
              <mc:Choice xmlns:v="urn:schemas-microsoft-com:vml" Requires="v">
                <p:oleObj spid="_x0000_s14339" name="Worksheet" r:id="rId5" imgW="9144793" imgH="5718544" progId="Excel.Sheet.8">
                  <p:embed/>
                </p:oleObj>
              </mc:Choice>
              <mc:Fallback>
                <p:oleObj name="Worksheet" r:id="rId5" imgW="9144793" imgH="5718544" progId="Excel.Sheet.8">
                  <p:embed/>
                  <p:pic>
                    <p:nvPicPr>
                      <p:cNvPr id="0" name="Char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419"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a:solidFill>
                  <a:srgbClr val="002060"/>
                </a:solidFill>
                <a:latin typeface="Verdana" pitchFamily="34" charset="0"/>
              </a:rPr>
              <a:t>Factors for </a:t>
            </a:r>
            <a:r>
              <a:rPr lang="en-US" sz="2400" b="1" dirty="0" err="1">
                <a:solidFill>
                  <a:srgbClr val="002060"/>
                </a:solidFill>
                <a:latin typeface="Verdana" pitchFamily="34" charset="0"/>
              </a:rPr>
              <a:t>ERP</a:t>
            </a:r>
            <a:r>
              <a:rPr lang="en-US" sz="2400" b="1" dirty="0">
                <a:solidFill>
                  <a:srgbClr val="002060"/>
                </a:solidFill>
                <a:latin typeface="Verdana" pitchFamily="34" charset="0"/>
              </a:rPr>
              <a:t> reimplementation success</a:t>
            </a:r>
          </a:p>
        </p:txBody>
      </p:sp>
      <p:sp>
        <p:nvSpPr>
          <p:cNvPr id="9" name="Oval 8"/>
          <p:cNvSpPr/>
          <p:nvPr/>
        </p:nvSpPr>
        <p:spPr>
          <a:xfrm>
            <a:off x="8429625" y="2286000"/>
            <a:ext cx="500063" cy="4286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7429500" y="1785938"/>
            <a:ext cx="500063" cy="4286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357938" y="6143625"/>
            <a:ext cx="500062" cy="4286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2000"/>
                                        <p:tgtEl>
                                          <p:spTgt spid="604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Leadership</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3" name="TextBox 2"/>
          <p:cNvSpPr txBox="1"/>
          <p:nvPr/>
        </p:nvSpPr>
        <p:spPr>
          <a:xfrm>
            <a:off x="500034" y="1714488"/>
            <a:ext cx="5072098" cy="1200329"/>
          </a:xfrm>
          <a:prstGeom prst="rect">
            <a:avLst/>
          </a:prstGeom>
          <a:noFill/>
        </p:spPr>
        <p:txBody>
          <a:bodyPr wrap="square" rtlCol="0">
            <a:spAutoFit/>
          </a:bodyPr>
          <a:lstStyle/>
          <a:p>
            <a:pPr marL="342900" indent="-342900">
              <a:buClr>
                <a:schemeClr val="tx2"/>
              </a:buClr>
              <a:buFont typeface="+mj-lt"/>
              <a:buAutoNum type="arabicPeriod"/>
            </a:pPr>
            <a:r>
              <a:rPr lang="en-ZA" dirty="0" smtClean="0"/>
              <a:t>Executive custody is critical</a:t>
            </a:r>
          </a:p>
          <a:p>
            <a:pPr marL="342900" indent="-342900">
              <a:buClr>
                <a:schemeClr val="tx2"/>
              </a:buClr>
              <a:buFont typeface="+mj-lt"/>
              <a:buAutoNum type="arabicPeriod"/>
            </a:pPr>
            <a:endParaRPr lang="en-ZA" dirty="0" smtClean="0"/>
          </a:p>
          <a:p>
            <a:pPr marL="800100" lvl="1" indent="-342900">
              <a:buClr>
                <a:schemeClr val="tx2"/>
              </a:buClr>
            </a:pPr>
            <a:r>
              <a:rPr lang="en-ZA" b="1" dirty="0" smtClean="0"/>
              <a:t>-- 50% leadership</a:t>
            </a:r>
          </a:p>
          <a:p>
            <a:pPr marL="342900" indent="-342900">
              <a:buClr>
                <a:schemeClr val="tx2"/>
              </a:buClr>
              <a:buFont typeface="+mj-lt"/>
              <a:buAutoNum type="arabicPeriod"/>
            </a:pPr>
            <a:endParaRPr lang="en-ZA" dirty="0" smtClean="0"/>
          </a:p>
        </p:txBody>
      </p:sp>
      <p:pic>
        <p:nvPicPr>
          <p:cNvPr id="5" name="Picture 4" descr="Business Meeting iStock_000005327644Small.jpg"/>
          <p:cNvPicPr>
            <a:picLocks noChangeAspect="1"/>
          </p:cNvPicPr>
          <p:nvPr/>
        </p:nvPicPr>
        <p:blipFill>
          <a:blip r:embed="rId3" cstate="print"/>
          <a:stretch>
            <a:fillRect/>
          </a:stretch>
        </p:blipFill>
        <p:spPr>
          <a:xfrm>
            <a:off x="0" y="3571876"/>
            <a:ext cx="4929190" cy="3286124"/>
          </a:xfrm>
          <a:prstGeom prst="rect">
            <a:avLst/>
          </a:prstGeom>
        </p:spPr>
      </p:pic>
      <p:pic>
        <p:nvPicPr>
          <p:cNvPr id="6" name="Picture 2"/>
          <p:cNvPicPr>
            <a:picLocks noChangeAspect="1" noChangeArrowheads="1"/>
          </p:cNvPicPr>
          <p:nvPr/>
        </p:nvPicPr>
        <p:blipFill>
          <a:blip r:embed="rId4" cstate="print"/>
          <a:srcRect/>
          <a:stretch>
            <a:fillRect/>
          </a:stretch>
        </p:blipFill>
        <p:spPr bwMode="auto">
          <a:xfrm>
            <a:off x="4857752" y="1428736"/>
            <a:ext cx="4286248" cy="54292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3000"/>
                                        <p:tgtEl>
                                          <p:spTgt spid="3">
                                            <p:txEl>
                                              <p:pRg st="2" end="2"/>
                                            </p:txEl>
                                          </p:spTgt>
                                        </p:tgtEl>
                                      </p:cBhvr>
                                    </p:animEffec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Strategic</a:t>
            </a:r>
            <a:r>
              <a:rPr kumimoji="0" lang="en-ZA" sz="2400" b="1" i="0" u="none" strike="noStrike" kern="1200" cap="none" spc="0" normalizeH="0" noProof="0" dirty="0" smtClean="0">
                <a:ln>
                  <a:noFill/>
                </a:ln>
                <a:solidFill>
                  <a:srgbClr val="002060"/>
                </a:solidFill>
                <a:effectLst/>
                <a:uLnTx/>
                <a:uFillTx/>
                <a:latin typeface="+mj-lt"/>
                <a:ea typeface="+mj-ea"/>
                <a:cs typeface="+mj-cs"/>
              </a:rPr>
              <a:t> alignment</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3" name="TextBox 2"/>
          <p:cNvSpPr txBox="1"/>
          <p:nvPr/>
        </p:nvSpPr>
        <p:spPr>
          <a:xfrm>
            <a:off x="500034" y="1928802"/>
            <a:ext cx="7572428" cy="646331"/>
          </a:xfrm>
          <a:prstGeom prst="rect">
            <a:avLst/>
          </a:prstGeom>
          <a:noFill/>
        </p:spPr>
        <p:txBody>
          <a:bodyPr wrap="square" rtlCol="0">
            <a:spAutoFit/>
          </a:bodyPr>
          <a:lstStyle/>
          <a:p>
            <a:pPr marL="342900" indent="-342900">
              <a:buClr>
                <a:schemeClr val="tx2"/>
              </a:buClr>
            </a:pPr>
            <a:r>
              <a:rPr lang="en-ZA" dirty="0" smtClean="0"/>
              <a:t>Essence of why the business exists and how it thrives</a:t>
            </a:r>
          </a:p>
          <a:p>
            <a:pPr marL="342900" indent="-342900">
              <a:buClr>
                <a:schemeClr val="tx2"/>
              </a:buClr>
              <a:buFont typeface="+mj-lt"/>
              <a:buAutoNum type="arabicPeriod"/>
            </a:pPr>
            <a:endParaRPr lang="en-ZA" dirty="0" smtClean="0"/>
          </a:p>
        </p:txBody>
      </p:sp>
      <p:pic>
        <p:nvPicPr>
          <p:cNvPr id="5" name="Picture 4" descr="Thrive.jpg"/>
          <p:cNvPicPr>
            <a:picLocks noChangeAspect="1"/>
          </p:cNvPicPr>
          <p:nvPr/>
        </p:nvPicPr>
        <p:blipFill>
          <a:blip r:embed="rId3" cstate="print"/>
          <a:stretch>
            <a:fillRect/>
          </a:stretch>
        </p:blipFill>
        <p:spPr>
          <a:xfrm>
            <a:off x="3357554" y="3352749"/>
            <a:ext cx="5786446" cy="3505251"/>
          </a:xfrm>
          <a:prstGeom prst="rect">
            <a:avLst/>
          </a:prstGeom>
        </p:spPr>
      </p:pic>
      <p:pic>
        <p:nvPicPr>
          <p:cNvPr id="6" name="Picture 5" descr="Graph of Increase iStock_000006913409Small.jpg"/>
          <p:cNvPicPr>
            <a:picLocks noChangeAspect="1"/>
          </p:cNvPicPr>
          <p:nvPr/>
        </p:nvPicPr>
        <p:blipFill>
          <a:blip r:embed="rId4" cstate="print"/>
          <a:stretch>
            <a:fillRect/>
          </a:stretch>
        </p:blipFill>
        <p:spPr>
          <a:xfrm>
            <a:off x="0" y="3857628"/>
            <a:ext cx="3214678" cy="3000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Call to action</a:t>
            </a:r>
            <a:endParaRPr lang="en-US" sz="2400" b="1" dirty="0">
              <a:solidFill>
                <a:srgbClr val="002060"/>
              </a:solidFill>
            </a:endParaRPr>
          </a:p>
        </p:txBody>
      </p:sp>
      <p:sp>
        <p:nvSpPr>
          <p:cNvPr id="4" name="Rectangle 3"/>
          <p:cNvSpPr/>
          <p:nvPr/>
        </p:nvSpPr>
        <p:spPr>
          <a:xfrm>
            <a:off x="571472" y="1871481"/>
            <a:ext cx="8358246" cy="1200329"/>
          </a:xfrm>
          <a:prstGeom prst="rect">
            <a:avLst/>
          </a:prstGeom>
        </p:spPr>
        <p:txBody>
          <a:bodyPr wrap="square">
            <a:spAutoFit/>
          </a:bodyPr>
          <a:lstStyle/>
          <a:p>
            <a:r>
              <a:rPr lang="en-US" dirty="0" smtClean="0">
                <a:solidFill>
                  <a:srgbClr val="150C8E"/>
                </a:solidFill>
              </a:rPr>
              <a:t>What is your single most important insight from this presentation?</a:t>
            </a:r>
          </a:p>
          <a:p>
            <a:endParaRPr lang="en-US" dirty="0" smtClean="0">
              <a:solidFill>
                <a:srgbClr val="150C8E"/>
              </a:solidFill>
            </a:endParaRPr>
          </a:p>
          <a:p>
            <a:r>
              <a:rPr lang="en-US" dirty="0" smtClean="0">
                <a:solidFill>
                  <a:srgbClr val="150C8E"/>
                </a:solidFill>
              </a:rPr>
              <a:t>What is the single most practical action that you can take tomorrow to apply </a:t>
            </a:r>
            <a:r>
              <a:rPr lang="en-US" dirty="0" err="1" smtClean="0">
                <a:solidFill>
                  <a:srgbClr val="150C8E"/>
                </a:solidFill>
              </a:rPr>
              <a:t>I.T.</a:t>
            </a:r>
            <a:r>
              <a:rPr lang="en-US" dirty="0" smtClean="0">
                <a:solidFill>
                  <a:srgbClr val="150C8E"/>
                </a:solidFill>
              </a:rPr>
              <a:t> more effectively?</a:t>
            </a:r>
            <a:endParaRPr lang="en-US" dirty="0">
              <a:solidFill>
                <a:srgbClr val="150C8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0"/>
                                        <p:tgtEl>
                                          <p:spTgt spid="4">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3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2500306"/>
            <a:ext cx="9144000" cy="4357694"/>
          </a:xfrm>
          <a:prstGeom prst="rect">
            <a:avLst/>
          </a:prstGeom>
          <a:ln w="9525">
            <a:noFill/>
            <a:miter lim="800000"/>
            <a:headEnd/>
            <a:tailEnd/>
          </a:ln>
          <a:effectLst>
            <a:outerShdw blurRad="50800" dist="50800" dir="5400000" algn="ctr" rotWithShape="0">
              <a:srgbClr val="000000"/>
            </a:outerShdw>
          </a:effectLst>
        </p:spPr>
      </p:pic>
      <p:sp>
        <p:nvSpPr>
          <p:cNvPr id="25" name="TextBox 24"/>
          <p:cNvSpPr txBox="1"/>
          <p:nvPr/>
        </p:nvSpPr>
        <p:spPr>
          <a:xfrm>
            <a:off x="571472" y="6211669"/>
            <a:ext cx="8072494" cy="646331"/>
          </a:xfrm>
          <a:prstGeom prst="rect">
            <a:avLst/>
          </a:prstGeom>
          <a:noFill/>
        </p:spPr>
        <p:txBody>
          <a:bodyPr wrap="square" rtlCol="0">
            <a:spAutoFit/>
          </a:bodyPr>
          <a:lstStyle/>
          <a:p>
            <a:pPr algn="ctr"/>
            <a:r>
              <a:rPr lang="en-ZA" b="1" dirty="0" smtClean="0">
                <a:solidFill>
                  <a:srgbClr val="002060"/>
                </a:solidFill>
                <a:hlinkClick r:id="rId4"/>
              </a:rPr>
              <a:t>James@JamesARobertson.com</a:t>
            </a:r>
            <a:endParaRPr lang="en-ZA" b="1" dirty="0" smtClean="0">
              <a:solidFill>
                <a:srgbClr val="002060"/>
              </a:solidFill>
            </a:endParaRPr>
          </a:p>
          <a:p>
            <a:pPr algn="ctr"/>
            <a:r>
              <a:rPr lang="en-ZA" b="1" dirty="0" smtClean="0">
                <a:solidFill>
                  <a:srgbClr val="002060"/>
                </a:solidFill>
              </a:rPr>
              <a:t>Telephone: ++27-(0)83-251-6644</a:t>
            </a:r>
          </a:p>
        </p:txBody>
      </p:sp>
      <p:sp>
        <p:nvSpPr>
          <p:cNvPr id="20" name="TextBox 19"/>
          <p:cNvSpPr txBox="1"/>
          <p:nvPr/>
        </p:nvSpPr>
        <p:spPr>
          <a:xfrm>
            <a:off x="500034" y="142852"/>
            <a:ext cx="7286676" cy="830997"/>
          </a:xfrm>
          <a:prstGeom prst="rect">
            <a:avLst/>
          </a:prstGeom>
          <a:noFill/>
        </p:spPr>
        <p:txBody>
          <a:bodyPr wrap="square" rtlCol="0">
            <a:spAutoFit/>
          </a:bodyPr>
          <a:lstStyle/>
          <a:p>
            <a:r>
              <a:rPr lang="en-ZA" sz="2400" b="1" dirty="0" smtClean="0">
                <a:solidFill>
                  <a:schemeClr val="tx2"/>
                </a:solidFill>
              </a:rPr>
              <a:t>If you do not act within 48 hours you probably never will – act TODAY! </a:t>
            </a:r>
            <a:r>
              <a:rPr lang="en-ZA" sz="2400" b="1" dirty="0" smtClean="0">
                <a:solidFill>
                  <a:schemeClr val="tx2"/>
                </a:solidFill>
                <a:sym typeface="Wingdings" pitchFamily="2" charset="2"/>
              </a:rPr>
              <a:t></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dge over Lush Gorge iStock_000005395408Medium.jpg"/>
          <p:cNvPicPr>
            <a:picLocks noChangeAspect="1"/>
          </p:cNvPicPr>
          <p:nvPr/>
        </p:nvPicPr>
        <p:blipFill>
          <a:blip r:embed="rId3" cstate="print"/>
          <a:stretch>
            <a:fillRect/>
          </a:stretch>
        </p:blipFill>
        <p:spPr>
          <a:xfrm>
            <a:off x="0" y="1428736"/>
            <a:ext cx="9144000" cy="5429264"/>
          </a:xfrm>
          <a:prstGeom prst="rect">
            <a:avLst/>
          </a:prstGeom>
        </p:spPr>
      </p:pic>
      <p:sp>
        <p:nvSpPr>
          <p:cNvPr id="6" name="TextBox 5"/>
          <p:cNvSpPr txBox="1"/>
          <p:nvPr/>
        </p:nvSpPr>
        <p:spPr>
          <a:xfrm>
            <a:off x="285720" y="214290"/>
            <a:ext cx="7786742" cy="769441"/>
          </a:xfrm>
          <a:prstGeom prst="rect">
            <a:avLst/>
          </a:prstGeom>
          <a:noFill/>
        </p:spPr>
        <p:txBody>
          <a:bodyPr wrap="square" rtlCol="0">
            <a:spAutoFit/>
          </a:bodyPr>
          <a:lstStyle/>
          <a:p>
            <a:r>
              <a:rPr lang="en-ZA" sz="2200" b="1" dirty="0" smtClean="0">
                <a:solidFill>
                  <a:srgbClr val="002060"/>
                </a:solidFill>
              </a:rPr>
              <a:t>Design maintenance solutions like bridges ...</a:t>
            </a:r>
          </a:p>
          <a:p>
            <a:r>
              <a:rPr lang="en-ZA" sz="2200" b="1" dirty="0" smtClean="0">
                <a:solidFill>
                  <a:srgbClr val="002060"/>
                </a:solidFill>
              </a:rPr>
              <a:t>Not to fall down and to last</a:t>
            </a:r>
            <a:endParaRPr lang="en-US" sz="22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Acknowledgements</a:t>
            </a:r>
            <a:endParaRPr lang="en-US" sz="2400" b="1" dirty="0">
              <a:solidFill>
                <a:srgbClr val="002060"/>
              </a:solidFill>
            </a:endParaRPr>
          </a:p>
        </p:txBody>
      </p:sp>
      <p:pic>
        <p:nvPicPr>
          <p:cNvPr id="5" name="Picture 4" descr="iStock_000006151352Medium.jpg"/>
          <p:cNvPicPr>
            <a:picLocks noChangeAspect="1"/>
          </p:cNvPicPr>
          <p:nvPr/>
        </p:nvPicPr>
        <p:blipFill>
          <a:blip r:embed="rId3" cstate="print"/>
          <a:stretch>
            <a:fillRect/>
          </a:stretch>
        </p:blipFill>
        <p:spPr>
          <a:xfrm>
            <a:off x="5214942" y="1428736"/>
            <a:ext cx="3929057" cy="3071834"/>
          </a:xfrm>
          <a:prstGeom prst="rect">
            <a:avLst/>
          </a:prstGeom>
        </p:spPr>
      </p:pic>
      <p:sp>
        <p:nvSpPr>
          <p:cNvPr id="8" name="TextBox 7"/>
          <p:cNvSpPr txBox="1"/>
          <p:nvPr/>
        </p:nvSpPr>
        <p:spPr>
          <a:xfrm>
            <a:off x="285720" y="1643050"/>
            <a:ext cx="5000660" cy="1815882"/>
          </a:xfrm>
          <a:prstGeom prst="rect">
            <a:avLst/>
          </a:prstGeom>
          <a:noFill/>
        </p:spPr>
        <p:txBody>
          <a:bodyPr wrap="square" rtlCol="0">
            <a:spAutoFit/>
          </a:bodyPr>
          <a:lstStyle/>
          <a:p>
            <a:r>
              <a:rPr lang="en-US" sz="1600" dirty="0" smtClean="0"/>
              <a:t>Clients, associates, staff</a:t>
            </a:r>
          </a:p>
          <a:p>
            <a:endParaRPr lang="en-US" sz="1600" dirty="0" smtClean="0"/>
          </a:p>
          <a:p>
            <a:r>
              <a:rPr lang="en-US" sz="1600" dirty="0" smtClean="0"/>
              <a:t>Father and mother, Angus and Thelma</a:t>
            </a:r>
          </a:p>
          <a:p>
            <a:endParaRPr lang="en-US" sz="1600" dirty="0" smtClean="0"/>
          </a:p>
          <a:p>
            <a:r>
              <a:rPr lang="en-US" sz="1600" dirty="0" smtClean="0"/>
              <a:t>Children Alexandra and Struan</a:t>
            </a:r>
          </a:p>
          <a:p>
            <a:endParaRPr lang="en-US" sz="1600" dirty="0" smtClean="0"/>
          </a:p>
          <a:p>
            <a:r>
              <a:rPr lang="en-US" sz="1600" dirty="0" smtClean="0"/>
              <a:t>Fiona and Ingrid </a:t>
            </a:r>
          </a:p>
        </p:txBody>
      </p:sp>
      <p:sp>
        <p:nvSpPr>
          <p:cNvPr id="7" name="Rectangle 6"/>
          <p:cNvSpPr/>
          <p:nvPr/>
        </p:nvSpPr>
        <p:spPr>
          <a:xfrm>
            <a:off x="0" y="5934670"/>
            <a:ext cx="4572000" cy="923330"/>
          </a:xfrm>
          <a:prstGeom prst="rect">
            <a:avLst/>
          </a:prstGeom>
        </p:spPr>
        <p:txBody>
          <a:bodyPr>
            <a:spAutoFit/>
          </a:bodyPr>
          <a:lstStyle/>
          <a:p>
            <a:r>
              <a:rPr lang="en-US" dirty="0" smtClean="0">
                <a:solidFill>
                  <a:srgbClr val="002060"/>
                </a:solidFill>
              </a:rPr>
              <a:t>Psalm 136:5 </a:t>
            </a:r>
            <a:r>
              <a:rPr lang="en-US" i="1" dirty="0" smtClean="0">
                <a:solidFill>
                  <a:srgbClr val="002060"/>
                </a:solidFill>
              </a:rPr>
              <a:t>"To Him who by wisdom made the heavens, for His mercy endures forever;"</a:t>
            </a:r>
            <a:endParaRPr lang="en-US" i="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151352Medium.jpg"/>
          <p:cNvPicPr>
            <a:picLocks noChangeAspect="1"/>
          </p:cNvPicPr>
          <p:nvPr/>
        </p:nvPicPr>
        <p:blipFill>
          <a:blip r:embed="rId3" cstate="print"/>
          <a:stretch>
            <a:fillRect/>
          </a:stretch>
        </p:blipFill>
        <p:spPr>
          <a:xfrm>
            <a:off x="4572001" y="1428735"/>
            <a:ext cx="4572000" cy="3574503"/>
          </a:xfrm>
          <a:prstGeom prst="rect">
            <a:avLst/>
          </a:prstGeom>
        </p:spPr>
      </p:pic>
      <p:sp>
        <p:nvSpPr>
          <p:cNvPr id="8" name="TextBox 7"/>
          <p:cNvSpPr txBox="1"/>
          <p:nvPr/>
        </p:nvSpPr>
        <p:spPr>
          <a:xfrm>
            <a:off x="500034" y="5643578"/>
            <a:ext cx="8072494" cy="338554"/>
          </a:xfrm>
          <a:prstGeom prst="rect">
            <a:avLst/>
          </a:prstGeom>
          <a:noFill/>
        </p:spPr>
        <p:txBody>
          <a:bodyPr wrap="square" rtlCol="0">
            <a:spAutoFit/>
          </a:bodyPr>
          <a:lstStyle/>
          <a:p>
            <a:pPr algn="ctr"/>
            <a:r>
              <a:rPr lang="en-US" sz="1600" b="1" i="1" dirty="0" smtClean="0">
                <a:solidFill>
                  <a:schemeClr val="tx2"/>
                </a:solidFill>
              </a:rPr>
              <a:t>Finding the missing pieces of your I.T. and strategy puzzles</a:t>
            </a:r>
            <a:endParaRPr lang="en-US" sz="1600" b="1" i="1" dirty="0">
              <a:solidFill>
                <a:schemeClr val="tx2"/>
              </a:solidFill>
            </a:endParaRPr>
          </a:p>
        </p:txBody>
      </p:sp>
      <p:sp>
        <p:nvSpPr>
          <p:cNvPr id="5" name="TextBox 4"/>
          <p:cNvSpPr txBox="1"/>
          <p:nvPr/>
        </p:nvSpPr>
        <p:spPr>
          <a:xfrm>
            <a:off x="428596" y="428604"/>
            <a:ext cx="2786082" cy="461665"/>
          </a:xfrm>
          <a:prstGeom prst="rect">
            <a:avLst/>
          </a:prstGeom>
          <a:noFill/>
        </p:spPr>
        <p:txBody>
          <a:bodyPr wrap="square" rtlCol="0">
            <a:spAutoFit/>
          </a:bodyPr>
          <a:lstStyle/>
          <a:p>
            <a:r>
              <a:rPr lang="en-ZA" sz="2400" b="1" dirty="0" smtClean="0">
                <a:solidFill>
                  <a:schemeClr val="tx2"/>
                </a:solidFill>
              </a:rPr>
              <a:t>Questions?</a:t>
            </a:r>
            <a:endParaRPr lang="en-US" sz="2400" b="1" dirty="0">
              <a:solidFill>
                <a:schemeClr val="tx2"/>
              </a:solidFill>
            </a:endParaRPr>
          </a:p>
        </p:txBody>
      </p:sp>
      <p:sp>
        <p:nvSpPr>
          <p:cNvPr id="13" name="TextBox 12"/>
          <p:cNvSpPr txBox="1"/>
          <p:nvPr/>
        </p:nvSpPr>
        <p:spPr>
          <a:xfrm>
            <a:off x="357190" y="1500174"/>
            <a:ext cx="4572000" cy="3539430"/>
          </a:xfrm>
          <a:prstGeom prst="rect">
            <a:avLst/>
          </a:prstGeom>
          <a:noFill/>
        </p:spPr>
        <p:txBody>
          <a:bodyPr wrap="square" rtlCol="0">
            <a:spAutoFit/>
          </a:bodyPr>
          <a:lstStyle/>
          <a:p>
            <a:r>
              <a:rPr lang="en-US" sz="1400" b="1" dirty="0" smtClean="0"/>
              <a:t>Dr James Robertson PrEng</a:t>
            </a:r>
          </a:p>
          <a:p>
            <a:endParaRPr lang="en-US" sz="1400" b="1" dirty="0" smtClean="0"/>
          </a:p>
          <a:p>
            <a:r>
              <a:rPr lang="en-US" sz="1400" b="1" dirty="0" smtClean="0"/>
              <a:t>James A Robertson &amp; Associates</a:t>
            </a:r>
          </a:p>
          <a:p>
            <a:endParaRPr lang="en-US" sz="1400" b="1" dirty="0" smtClean="0"/>
          </a:p>
          <a:p>
            <a:r>
              <a:rPr lang="en-US" sz="1400" b="1" dirty="0" smtClean="0"/>
              <a:t>Telephone: ++27-(0)86-111-5409 /</a:t>
            </a:r>
          </a:p>
          <a:p>
            <a:r>
              <a:rPr lang="en-US" sz="1400" b="1" dirty="0" smtClean="0"/>
              <a:t>                   ++27-11- 782-5996/7</a:t>
            </a:r>
          </a:p>
          <a:p>
            <a:endParaRPr lang="en-US" sz="1400" b="1" dirty="0" smtClean="0"/>
          </a:p>
          <a:p>
            <a:r>
              <a:rPr lang="en-US" sz="1400" b="1" dirty="0" smtClean="0"/>
              <a:t>Cell: ++27-(0)83-251-6644 (preferred)</a:t>
            </a:r>
          </a:p>
          <a:p>
            <a:r>
              <a:rPr lang="en-US" sz="1400" b="1" dirty="0" smtClean="0"/>
              <a:t>Fax: ++27-(0)86-540-0178</a:t>
            </a:r>
          </a:p>
          <a:p>
            <a:endParaRPr lang="en-US" sz="1400" b="1" dirty="0" smtClean="0"/>
          </a:p>
          <a:p>
            <a:r>
              <a:rPr lang="en-US" sz="1400" b="1" dirty="0" smtClean="0"/>
              <a:t>P O Box 4206, </a:t>
            </a:r>
            <a:r>
              <a:rPr lang="en-US" sz="1400" b="1" dirty="0" err="1" smtClean="0"/>
              <a:t>Randburg</a:t>
            </a:r>
            <a:r>
              <a:rPr lang="en-US" sz="1400" b="1" dirty="0" smtClean="0"/>
              <a:t>, 2125,</a:t>
            </a:r>
          </a:p>
          <a:p>
            <a:r>
              <a:rPr lang="en-US" sz="1400" b="1" dirty="0" smtClean="0"/>
              <a:t>       South Africa</a:t>
            </a:r>
          </a:p>
          <a:p>
            <a:endParaRPr lang="en-US" sz="1400" b="1" dirty="0" smtClean="0"/>
          </a:p>
          <a:p>
            <a:r>
              <a:rPr lang="en-US" sz="1400" b="1" dirty="0" err="1" smtClean="0"/>
              <a:t>www.JamesARobertson.com</a:t>
            </a:r>
            <a:endParaRPr lang="en-US" sz="1400" b="1" dirty="0" smtClean="0"/>
          </a:p>
          <a:p>
            <a:endParaRPr lang="en-US" sz="1400" b="1" dirty="0" smtClean="0"/>
          </a:p>
          <a:p>
            <a:r>
              <a:rPr lang="en-US" sz="1400" b="1" dirty="0" smtClean="0"/>
              <a:t>email: </a:t>
            </a:r>
            <a:r>
              <a:rPr lang="en-US" sz="1400" b="1" dirty="0" err="1" smtClean="0"/>
              <a:t>James@JamesARobertson.com</a:t>
            </a:r>
            <a:endParaRPr lang="en-US" sz="1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design bridges NOT to fall down</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Dad.jpg"/>
          <p:cNvPicPr>
            <a:picLocks noChangeAspect="1"/>
          </p:cNvPicPr>
          <p:nvPr/>
        </p:nvPicPr>
        <p:blipFill>
          <a:blip r:embed="rId3" cstate="print"/>
          <a:stretch>
            <a:fillRect/>
          </a:stretch>
        </p:blipFill>
        <p:spPr>
          <a:xfrm>
            <a:off x="2928926" y="1571612"/>
            <a:ext cx="3255264" cy="4643470"/>
          </a:xfrm>
          <a:prstGeom prst="rect">
            <a:avLst/>
          </a:prstGeom>
          <a:effectLst>
            <a:innerShdw blurRad="114300">
              <a:prstClr val="black"/>
            </a:innerShdw>
          </a:effectLst>
        </p:spPr>
      </p:pic>
      <p:sp>
        <p:nvSpPr>
          <p:cNvPr id="4" name="TextBox 3"/>
          <p:cNvSpPr txBox="1"/>
          <p:nvPr/>
        </p:nvSpPr>
        <p:spPr>
          <a:xfrm>
            <a:off x="1714480" y="6215082"/>
            <a:ext cx="5643602" cy="369332"/>
          </a:xfrm>
          <a:prstGeom prst="rect">
            <a:avLst/>
          </a:prstGeom>
          <a:solidFill>
            <a:schemeClr val="bg1"/>
          </a:solidFill>
        </p:spPr>
        <p:txBody>
          <a:bodyPr wrap="square" rtlCol="0">
            <a:spAutoFit/>
          </a:bodyPr>
          <a:lstStyle/>
          <a:p>
            <a:pPr algn="ctr"/>
            <a:r>
              <a:rPr lang="en-ZA" dirty="0" smtClean="0">
                <a:solidFill>
                  <a:srgbClr val="00B0F0"/>
                </a:solidFill>
              </a:rPr>
              <a:t>Angus Struan Robertson</a:t>
            </a:r>
            <a:endParaRPr lang="en-US" dirty="0">
              <a:solidFill>
                <a:srgbClr val="00B0F0"/>
              </a:solidFill>
            </a:endParaRPr>
          </a:p>
        </p:txBody>
      </p:sp>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Vision</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 Boy -- iStock_000006296490Small -- Trimmed.jpg"/>
          <p:cNvPicPr>
            <a:picLocks noChangeAspect="1"/>
          </p:cNvPicPr>
          <p:nvPr/>
        </p:nvPicPr>
        <p:blipFill>
          <a:blip r:embed="rId4" cstate="print"/>
          <a:stretch>
            <a:fillRect/>
          </a:stretch>
        </p:blipFill>
        <p:spPr>
          <a:xfrm>
            <a:off x="4357686" y="2786058"/>
            <a:ext cx="3075677" cy="3857628"/>
          </a:xfrm>
          <a:prstGeom prst="rect">
            <a:avLst/>
          </a:prstGeom>
        </p:spPr>
      </p:pic>
      <p:pic>
        <p:nvPicPr>
          <p:cNvPr id="7" name="Picture 6" descr="Blood -- iStock_000001889851Medium.jpg"/>
          <p:cNvPicPr>
            <a:picLocks noChangeAspect="1"/>
          </p:cNvPicPr>
          <p:nvPr/>
        </p:nvPicPr>
        <p:blipFill>
          <a:blip r:embed="rId5" cstate="print"/>
          <a:stretch>
            <a:fillRect/>
          </a:stretch>
        </p:blipFill>
        <p:spPr>
          <a:xfrm>
            <a:off x="0" y="1428736"/>
            <a:ext cx="9144000" cy="5429264"/>
          </a:xfrm>
          <a:prstGeom prst="rect">
            <a:avLst/>
          </a:prstGeom>
        </p:spPr>
      </p:pic>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Experiencing failure</a:t>
            </a:r>
            <a:endParaRPr lang="en-US" sz="2400" b="1" dirty="0">
              <a:solidFill>
                <a:schemeClr val="tx2"/>
              </a:solidFill>
            </a:endParaRPr>
          </a:p>
        </p:txBody>
      </p:sp>
      <p:pic>
        <p:nvPicPr>
          <p:cNvPr id="8" name="Picture 7" descr="jara child pic.jpg"/>
          <p:cNvPicPr>
            <a:picLocks noChangeAspect="1"/>
          </p:cNvPicPr>
          <p:nvPr/>
        </p:nvPicPr>
        <p:blipFill>
          <a:blip r:embed="rId6" cstate="print">
            <a:clrChange>
              <a:clrFrom>
                <a:srgbClr val="C40D0F"/>
              </a:clrFrom>
              <a:clrTo>
                <a:srgbClr val="C40D0F">
                  <a:alpha val="0"/>
                </a:srgbClr>
              </a:clrTo>
            </a:clrChange>
            <a:duotone>
              <a:prstClr val="black"/>
              <a:schemeClr val="accent2">
                <a:tint val="45000"/>
                <a:satMod val="400000"/>
              </a:schemeClr>
            </a:duotone>
          </a:blip>
          <a:stretch>
            <a:fillRect/>
          </a:stretch>
        </p:blipFill>
        <p:spPr>
          <a:xfrm>
            <a:off x="4286248" y="2714620"/>
            <a:ext cx="3143466" cy="3931736"/>
          </a:xfrm>
          <a:prstGeom prst="rect">
            <a:avLst/>
          </a:prstGeom>
        </p:spPr>
      </p:pic>
      <p:pic>
        <p:nvPicPr>
          <p:cNvPr id="6" name="Picture 5" descr="Steel Pole -- iStock_000006245310Small -- Trimmed.jpg"/>
          <p:cNvPicPr>
            <a:picLocks noChangeAspect="1"/>
          </p:cNvPicPr>
          <p:nvPr/>
        </p:nvPicPr>
        <p:blipFill>
          <a:blip r:embed="rId7" cstate="print"/>
          <a:stretch>
            <a:fillRect/>
          </a:stretch>
        </p:blipFill>
        <p:spPr>
          <a:xfrm rot="1625388">
            <a:off x="3730938" y="2275334"/>
            <a:ext cx="297263" cy="50238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algn="l" eaLnBrk="1" hangingPunct="1"/>
            <a:r>
              <a:rPr lang="en-ZA" sz="2400" b="1" dirty="0" smtClean="0"/>
              <a:t>What is strategy?</a:t>
            </a:r>
          </a:p>
        </p:txBody>
      </p:sp>
      <p:pic>
        <p:nvPicPr>
          <p:cNvPr id="32771" name="Picture 2"/>
          <p:cNvPicPr>
            <a:picLocks noChangeAspect="1" noChangeArrowheads="1"/>
          </p:cNvPicPr>
          <p:nvPr/>
        </p:nvPicPr>
        <p:blipFill>
          <a:blip r:embed="rId3" cstate="print"/>
          <a:srcRect/>
          <a:stretch>
            <a:fillRect/>
          </a:stretch>
        </p:blipFill>
        <p:spPr bwMode="auto">
          <a:xfrm>
            <a:off x="1571625" y="1785938"/>
            <a:ext cx="72009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algn="l" eaLnBrk="1" hangingPunct="1"/>
            <a:r>
              <a:rPr lang="en-ZA" sz="2400" b="1" dirty="0" smtClean="0"/>
              <a:t>Strategy</a:t>
            </a:r>
          </a:p>
        </p:txBody>
      </p:sp>
      <p:sp>
        <p:nvSpPr>
          <p:cNvPr id="33795" name="Rectangle 3"/>
          <p:cNvSpPr>
            <a:spLocks noGrp="1" noChangeArrowheads="1"/>
          </p:cNvSpPr>
          <p:nvPr>
            <p:ph type="body" idx="1"/>
          </p:nvPr>
        </p:nvSpPr>
        <p:spPr/>
        <p:txBody>
          <a:bodyPr/>
          <a:lstStyle/>
          <a:p>
            <a:pPr eaLnBrk="1" hangingPunct="1"/>
            <a:r>
              <a:rPr lang="en-ZA" sz="1800" smtClean="0"/>
              <a:t>Doing the right things</a:t>
            </a:r>
          </a:p>
        </p:txBody>
      </p:sp>
      <p:sp>
        <p:nvSpPr>
          <p:cNvPr id="33796" name="TextBox 3"/>
          <p:cNvSpPr txBox="1">
            <a:spLocks noChangeArrowheads="1"/>
          </p:cNvSpPr>
          <p:nvPr/>
        </p:nvSpPr>
        <p:spPr bwMode="auto">
          <a:xfrm>
            <a:off x="1643063" y="5857875"/>
            <a:ext cx="6643687" cy="276999"/>
          </a:xfrm>
          <a:prstGeom prst="rect">
            <a:avLst/>
          </a:prstGeom>
          <a:noFill/>
          <a:ln w="9525">
            <a:noFill/>
            <a:miter lim="800000"/>
            <a:headEnd/>
            <a:tailEnd/>
          </a:ln>
        </p:spPr>
        <p:txBody>
          <a:bodyPr>
            <a:spAutoFit/>
          </a:bodyPr>
          <a:lstStyle/>
          <a:p>
            <a:r>
              <a:rPr lang="en-US" sz="1200" dirty="0"/>
              <a:t>Professor Malcolm McDonald</a:t>
            </a:r>
          </a:p>
        </p:txBody>
      </p:sp>
      <p:pic>
        <p:nvPicPr>
          <p:cNvPr id="33797" name="Picture 2"/>
          <p:cNvPicPr>
            <a:picLocks noChangeAspect="1" noChangeArrowheads="1"/>
          </p:cNvPicPr>
          <p:nvPr/>
        </p:nvPicPr>
        <p:blipFill>
          <a:blip r:embed="rId3" cstate="print"/>
          <a:srcRect/>
          <a:stretch>
            <a:fillRect/>
          </a:stretch>
        </p:blipFill>
        <p:spPr bwMode="auto">
          <a:xfrm>
            <a:off x="2214563" y="2428875"/>
            <a:ext cx="5715000" cy="323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algn="l" eaLnBrk="1" hangingPunct="1"/>
            <a:r>
              <a:rPr lang="en-ZA" sz="2400" b="1" dirty="0" smtClean="0"/>
              <a:t>Tactics</a:t>
            </a:r>
          </a:p>
        </p:txBody>
      </p:sp>
      <p:sp>
        <p:nvSpPr>
          <p:cNvPr id="34819" name="Rectangle 3"/>
          <p:cNvSpPr>
            <a:spLocks noGrp="1" noChangeArrowheads="1"/>
          </p:cNvSpPr>
          <p:nvPr>
            <p:ph type="body" idx="1"/>
          </p:nvPr>
        </p:nvSpPr>
        <p:spPr/>
        <p:txBody>
          <a:bodyPr/>
          <a:lstStyle/>
          <a:p>
            <a:pPr eaLnBrk="1" hangingPunct="1"/>
            <a:r>
              <a:rPr lang="en-ZA" sz="1800" smtClean="0"/>
              <a:t>Doing things right</a:t>
            </a:r>
          </a:p>
        </p:txBody>
      </p:sp>
      <p:pic>
        <p:nvPicPr>
          <p:cNvPr id="34821" name="Picture 2"/>
          <p:cNvPicPr>
            <a:picLocks noChangeAspect="1" noChangeArrowheads="1"/>
          </p:cNvPicPr>
          <p:nvPr/>
        </p:nvPicPr>
        <p:blipFill>
          <a:blip r:embed="rId3" cstate="print"/>
          <a:srcRect/>
          <a:stretch>
            <a:fillRect/>
          </a:stretch>
        </p:blipFill>
        <p:spPr bwMode="auto">
          <a:xfrm>
            <a:off x="2214563" y="2428875"/>
            <a:ext cx="5715000" cy="3235325"/>
          </a:xfrm>
          <a:prstGeom prst="rect">
            <a:avLst/>
          </a:prstGeom>
          <a:noFill/>
          <a:ln w="9525">
            <a:noFill/>
            <a:miter lim="800000"/>
            <a:headEnd/>
            <a:tailEnd/>
          </a:ln>
        </p:spPr>
      </p:pic>
      <p:sp>
        <p:nvSpPr>
          <p:cNvPr id="6" name="TextBox 3"/>
          <p:cNvSpPr txBox="1">
            <a:spLocks noChangeArrowheads="1"/>
          </p:cNvSpPr>
          <p:nvPr/>
        </p:nvSpPr>
        <p:spPr bwMode="auto">
          <a:xfrm>
            <a:off x="1643063" y="5857875"/>
            <a:ext cx="6643687" cy="276999"/>
          </a:xfrm>
          <a:prstGeom prst="rect">
            <a:avLst/>
          </a:prstGeom>
          <a:noFill/>
          <a:ln w="9525">
            <a:noFill/>
            <a:miter lim="800000"/>
            <a:headEnd/>
            <a:tailEnd/>
          </a:ln>
        </p:spPr>
        <p:txBody>
          <a:bodyPr>
            <a:spAutoFit/>
          </a:bodyPr>
          <a:lstStyle/>
          <a:p>
            <a:r>
              <a:rPr lang="en-US" sz="1200" dirty="0"/>
              <a:t>Professor Malcolm McDonald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3190</TotalTime>
  <Words>1849</Words>
  <Application>Microsoft Office PowerPoint</Application>
  <PresentationFormat>On-screen Show (4:3)</PresentationFormat>
  <Paragraphs>254</Paragraphs>
  <Slides>38</Slides>
  <Notes>38</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Office Theme</vt:lpstr>
      <vt:lpstr>Worksheet</vt:lpstr>
      <vt:lpstr>Critical factors for strategic business improvement success</vt:lpstr>
      <vt:lpstr>PowerPoint Presentation</vt:lpstr>
      <vt:lpstr>PowerPoint Presentation</vt:lpstr>
      <vt:lpstr>PowerPoint Presentation</vt:lpstr>
      <vt:lpstr>PowerPoint Presentation</vt:lpstr>
      <vt:lpstr>PowerPoint Presentation</vt:lpstr>
      <vt:lpstr>What is strategy?</vt:lpstr>
      <vt:lpstr>Strategy</vt:lpstr>
      <vt:lpstr>Tactics</vt:lpstr>
      <vt:lpstr>Strategy versus tactics</vt:lpstr>
      <vt:lpstr>Strategy versus tactics</vt:lpstr>
      <vt:lpstr>Strategy versus tactics</vt:lpstr>
      <vt:lpstr>Strategy versus tactics</vt:lpstr>
      <vt:lpstr>Strategy versus tactics</vt:lpstr>
      <vt:lpstr>Strategy versus tactics</vt:lpstr>
      <vt:lpstr>What is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Dr James Robertson UK</cp:lastModifiedBy>
  <cp:revision>187</cp:revision>
  <dcterms:created xsi:type="dcterms:W3CDTF">2009-05-01T08:13:25Z</dcterms:created>
  <dcterms:modified xsi:type="dcterms:W3CDTF">2014-08-22T20:30:29Z</dcterms:modified>
</cp:coreProperties>
</file>